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9" autoAdjust="0"/>
    <p:restoredTop sz="94660"/>
  </p:normalViewPr>
  <p:slideViewPr>
    <p:cSldViewPr snapToGrid="0">
      <p:cViewPr varScale="1">
        <p:scale>
          <a:sx n="63" d="100"/>
          <a:sy n="63" d="100"/>
        </p:scale>
        <p:origin x="72"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2F1B4-7491-4D8A-AF91-CFDA143429F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262848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F1B4-7491-4D8A-AF91-CFDA143429F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412612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F1B4-7491-4D8A-AF91-CFDA143429F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75513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F1B4-7491-4D8A-AF91-CFDA143429F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384853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2F1B4-7491-4D8A-AF91-CFDA143429F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186913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2F1B4-7491-4D8A-AF91-CFDA143429FD}"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183562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2F1B4-7491-4D8A-AF91-CFDA143429FD}"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83989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2F1B4-7491-4D8A-AF91-CFDA143429FD}"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275391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2F1B4-7491-4D8A-AF91-CFDA143429FD}"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42243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2F1B4-7491-4D8A-AF91-CFDA143429FD}"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316019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2F1B4-7491-4D8A-AF91-CFDA143429FD}"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0E1F7-B508-423B-B220-160404214806}" type="slidenum">
              <a:rPr lang="en-US" smtClean="0"/>
              <a:t>‹#›</a:t>
            </a:fld>
            <a:endParaRPr lang="en-US"/>
          </a:p>
        </p:txBody>
      </p:sp>
    </p:spTree>
    <p:extLst>
      <p:ext uri="{BB962C8B-B14F-4D97-AF65-F5344CB8AC3E}">
        <p14:creationId xmlns:p14="http://schemas.microsoft.com/office/powerpoint/2010/main" val="21706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2F1B4-7491-4D8A-AF91-CFDA143429FD}" type="datetimeFigureOut">
              <a:rPr lang="en-US" smtClean="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0E1F7-B508-423B-B220-160404214806}" type="slidenum">
              <a:rPr lang="en-US" smtClean="0"/>
              <a:t>‹#›</a:t>
            </a:fld>
            <a:endParaRPr lang="en-US"/>
          </a:p>
        </p:txBody>
      </p:sp>
    </p:spTree>
    <p:extLst>
      <p:ext uri="{BB962C8B-B14F-4D97-AF65-F5344CB8AC3E}">
        <p14:creationId xmlns:p14="http://schemas.microsoft.com/office/powerpoint/2010/main" val="221361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f8wqry7uP8" TargetMode="External"/><Relationship Id="rId2" Type="http://schemas.openxmlformats.org/officeDocument/2006/relationships/hyperlink" Target="https://www.youtube.com/watch?v=4oilNlqZ1kE&amp;t=2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M3F4l_A0Qac" TargetMode="External"/><Relationship Id="rId2" Type="http://schemas.openxmlformats.org/officeDocument/2006/relationships/hyperlink" Target="https://www.youtube.com/watch?v=_Dw3CtyTcbc"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ctivedirectorypro.com/create-bulk-users-active-directory/" TargetMode="External"/><Relationship Id="rId2" Type="http://schemas.openxmlformats.org/officeDocument/2006/relationships/hyperlink" Target="https://networkproguide.com/powershell-export-active-directory-users-to-csv/" TargetMode="External"/><Relationship Id="rId1" Type="http://schemas.openxmlformats.org/officeDocument/2006/relationships/slideLayout" Target="../slideLayouts/slideLayout1.xml"/><Relationship Id="rId4" Type="http://schemas.openxmlformats.org/officeDocument/2006/relationships/hyperlink" Target="https://www.alitajran.com/create-active-directory-users-from-csv-with-powershel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83755"/>
          </a:xfrm>
        </p:spPr>
        <p:txBody>
          <a:bodyPr>
            <a:normAutofit/>
          </a:bodyPr>
          <a:lstStyle/>
          <a:p>
            <a:r>
              <a:rPr lang="en-US" sz="5400" b="1" dirty="0" smtClean="0">
                <a:latin typeface="+mn-lt"/>
              </a:rPr>
              <a:t>Bulk Adding 20+ Users From A .CSV File</a:t>
            </a:r>
            <a:endParaRPr lang="en-US" sz="5400" b="1" dirty="0">
              <a:latin typeface="+mn-lt"/>
            </a:endParaRPr>
          </a:p>
        </p:txBody>
      </p:sp>
      <p:sp>
        <p:nvSpPr>
          <p:cNvPr id="4" name="Subtitle 2"/>
          <p:cNvSpPr txBox="1">
            <a:spLocks/>
          </p:cNvSpPr>
          <p:nvPr/>
        </p:nvSpPr>
        <p:spPr>
          <a:xfrm>
            <a:off x="1530096" y="3376486"/>
            <a:ext cx="9144000" cy="6773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t>By: Ronnie Kupfer</a:t>
            </a:r>
            <a:endParaRPr lang="en-US" sz="4000" dirty="0"/>
          </a:p>
        </p:txBody>
      </p:sp>
    </p:spTree>
    <p:extLst>
      <p:ext uri="{BB962C8B-B14F-4D97-AF65-F5344CB8AC3E}">
        <p14:creationId xmlns:p14="http://schemas.microsoft.com/office/powerpoint/2010/main" val="296846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1584960"/>
            <a:ext cx="12192000" cy="923330"/>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11111"/>
                </a:solidFill>
              </a:rPr>
              <a:t>Populate the </a:t>
            </a:r>
            <a:r>
              <a:rPr lang="en-US" dirty="0">
                <a:solidFill>
                  <a:srgbClr val="111111"/>
                </a:solidFill>
              </a:rPr>
              <a:t>country column </a:t>
            </a:r>
            <a:r>
              <a:rPr lang="en-US" dirty="0" smtClean="0">
                <a:solidFill>
                  <a:srgbClr val="111111"/>
                </a:solidFill>
              </a:rPr>
              <a:t>with </a:t>
            </a:r>
            <a:r>
              <a:rPr lang="en-US" dirty="0">
                <a:solidFill>
                  <a:srgbClr val="111111"/>
                </a:solidFill>
              </a:rPr>
              <a:t>the United States.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AD </a:t>
            </a:r>
            <a:r>
              <a:rPr lang="en-US" dirty="0">
                <a:solidFill>
                  <a:srgbClr val="111111"/>
                </a:solidFill>
              </a:rPr>
              <a:t>looks for a country </a:t>
            </a:r>
            <a:r>
              <a:rPr lang="en-US" dirty="0" smtClean="0">
                <a:solidFill>
                  <a:srgbClr val="111111"/>
                </a:solidFill>
              </a:rPr>
              <a:t>code.</a:t>
            </a:r>
          </a:p>
          <a:p>
            <a:pPr marL="742950" lvl="1" indent="-285750">
              <a:buFont typeface="Arial" panose="020B0604020202020204" pitchFamily="34" charset="0"/>
              <a:buChar char="•"/>
            </a:pPr>
            <a:r>
              <a:rPr lang="en-US" dirty="0" smtClean="0">
                <a:solidFill>
                  <a:srgbClr val="111111"/>
                </a:solidFill>
              </a:rPr>
              <a:t>The </a:t>
            </a:r>
            <a:r>
              <a:rPr lang="en-US" dirty="0">
                <a:solidFill>
                  <a:srgbClr val="111111"/>
                </a:solidFill>
              </a:rPr>
              <a:t>correct country code for the United States is US.</a:t>
            </a:r>
            <a:endParaRPr lang="en-US" dirty="0"/>
          </a:p>
        </p:txBody>
      </p:sp>
      <p:sp>
        <p:nvSpPr>
          <p:cNvPr id="4" name="Rectangle 3"/>
          <p:cNvSpPr/>
          <p:nvPr/>
        </p:nvSpPr>
        <p:spPr>
          <a:xfrm>
            <a:off x="0" y="2767412"/>
            <a:ext cx="12192000" cy="3416320"/>
          </a:xfrm>
          <a:prstGeom prst="rect">
            <a:avLst/>
          </a:prstGeom>
        </p:spPr>
        <p:txBody>
          <a:bodyPr wrap="square">
            <a:spAutoFit/>
          </a:bodyPr>
          <a:lstStyle/>
          <a:p>
            <a:pPr marL="285750" indent="-285750">
              <a:buFont typeface="Arial" panose="020B0604020202020204" pitchFamily="34" charset="0"/>
              <a:buChar char="•"/>
            </a:pPr>
            <a:r>
              <a:rPr lang="en-US" dirty="0">
                <a:solidFill>
                  <a:srgbClr val="111111"/>
                </a:solidFill>
              </a:rPr>
              <a:t>G</a:t>
            </a:r>
            <a:r>
              <a:rPr lang="en-US" dirty="0" smtClean="0">
                <a:solidFill>
                  <a:srgbClr val="111111"/>
                </a:solidFill>
              </a:rPr>
              <a:t>enerate </a:t>
            </a:r>
            <a:r>
              <a:rPr lang="en-US" dirty="0">
                <a:solidFill>
                  <a:srgbClr val="111111"/>
                </a:solidFill>
              </a:rPr>
              <a:t>a random password in </a:t>
            </a:r>
            <a:r>
              <a:rPr lang="en-US" dirty="0" smtClean="0">
                <a:solidFill>
                  <a:srgbClr val="111111"/>
                </a:solidFill>
              </a:rPr>
              <a:t>Excel.</a:t>
            </a:r>
          </a:p>
          <a:p>
            <a:pPr marL="285750" indent="-285750">
              <a:buFont typeface="Arial" panose="020B0604020202020204" pitchFamily="34" charset="0"/>
              <a:buChar char="•"/>
            </a:pPr>
            <a:r>
              <a:rPr lang="en-US" dirty="0" smtClean="0">
                <a:solidFill>
                  <a:srgbClr val="111111"/>
                </a:solidFill>
              </a:rPr>
              <a:t>Use </a:t>
            </a:r>
            <a:r>
              <a:rPr lang="en-US" dirty="0">
                <a:solidFill>
                  <a:srgbClr val="111111"/>
                </a:solidFill>
              </a:rPr>
              <a:t>the RAND (random) function </a:t>
            </a:r>
            <a:r>
              <a:rPr lang="en-US" dirty="0" smtClean="0">
                <a:solidFill>
                  <a:srgbClr val="111111"/>
                </a:solidFill>
              </a:rPr>
              <a:t>in Excel.</a:t>
            </a:r>
            <a:r>
              <a:rPr lang="en-US" dirty="0">
                <a:solidFill>
                  <a:srgbClr val="111111"/>
                </a:solidFill>
              </a:rPr>
              <a:t>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RAND returns </a:t>
            </a:r>
            <a:r>
              <a:rPr lang="en-US" dirty="0">
                <a:solidFill>
                  <a:srgbClr val="111111"/>
                </a:solidFill>
              </a:rPr>
              <a:t>a random number between 0 and 1.  </a:t>
            </a:r>
            <a:endParaRPr lang="en-US" dirty="0" smtClean="0">
              <a:solidFill>
                <a:srgbClr val="111111"/>
              </a:solidFill>
            </a:endParaRPr>
          </a:p>
          <a:p>
            <a:pPr marL="742950" lvl="1" indent="-285750">
              <a:buFont typeface="Arial" panose="020B0604020202020204" pitchFamily="34" charset="0"/>
              <a:buChar char="•"/>
            </a:pPr>
            <a:r>
              <a:rPr lang="en-US" dirty="0">
                <a:solidFill>
                  <a:srgbClr val="111111"/>
                </a:solidFill>
              </a:rPr>
              <a:t>M</a:t>
            </a:r>
            <a:r>
              <a:rPr lang="en-US" dirty="0" smtClean="0">
                <a:solidFill>
                  <a:srgbClr val="111111"/>
                </a:solidFill>
              </a:rPr>
              <a:t>ultiply the decimal returned by RAND() </a:t>
            </a:r>
            <a:r>
              <a:rPr lang="en-US" dirty="0">
                <a:solidFill>
                  <a:srgbClr val="111111"/>
                </a:solidFill>
              </a:rPr>
              <a:t>by 123456789 to generate a random number that exceeds minimum password length requirements.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Concatenate </a:t>
            </a:r>
            <a:r>
              <a:rPr lang="en-US" dirty="0">
                <a:solidFill>
                  <a:srgbClr val="111111"/>
                </a:solidFill>
              </a:rPr>
              <a:t>the random number with !Pp.  This applies the capitol letter requirement, the lowercase letter requirement, and the special character requirement.  Note that because the random number is a decimal, if you leave the decimal in the password, you will meet the special character requirement.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Use the following formula to perform the concatenation and random number generation: </a:t>
            </a:r>
            <a:r>
              <a:rPr lang="en-US" dirty="0">
                <a:solidFill>
                  <a:srgbClr val="111111"/>
                </a:solidFill>
              </a:rPr>
              <a:t>=P2&amp;(Q2*RAND())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Double </a:t>
            </a:r>
            <a:r>
              <a:rPr lang="en-US" dirty="0">
                <a:solidFill>
                  <a:srgbClr val="111111"/>
                </a:solidFill>
              </a:rPr>
              <a:t>click the fill handle of these three cells to fill in all the rows which have users. </a:t>
            </a:r>
            <a:endParaRPr lang="en-US" dirty="0" smtClean="0"/>
          </a:p>
          <a:p>
            <a:endParaRPr lang="en-US" dirty="0">
              <a:solidFill>
                <a:srgbClr val="111111"/>
              </a:solidFill>
            </a:endParaRPr>
          </a:p>
          <a:p>
            <a:r>
              <a:rPr lang="en-US" dirty="0" smtClean="0">
                <a:solidFill>
                  <a:srgbClr val="111111"/>
                </a:solidFill>
              </a:rPr>
              <a:t>The following slide shows how this was done.</a:t>
            </a:r>
          </a:p>
        </p:txBody>
      </p:sp>
    </p:spTree>
    <p:extLst>
      <p:ext uri="{BB962C8B-B14F-4D97-AF65-F5344CB8AC3E}">
        <p14:creationId xmlns:p14="http://schemas.microsoft.com/office/powerpoint/2010/main" val="263352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pic>
        <p:nvPicPr>
          <p:cNvPr id="7170" name="Picture 2" descr="https://cmit220.ronniekupfer.com/wp/wp-content/uploads/2021/05/RandomPassw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422" y="1377695"/>
            <a:ext cx="7760881" cy="538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49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1443841"/>
            <a:ext cx="12192000" cy="3139321"/>
          </a:xfrm>
          <a:prstGeom prst="rect">
            <a:avLst/>
          </a:prstGeom>
        </p:spPr>
        <p:txBody>
          <a:bodyPr wrap="square">
            <a:spAutoFit/>
          </a:bodyPr>
          <a:lstStyle/>
          <a:p>
            <a:r>
              <a:rPr lang="en-US" dirty="0" smtClean="0">
                <a:solidFill>
                  <a:srgbClr val="111111"/>
                </a:solidFill>
              </a:rPr>
              <a:t>Notes on the password generation:</a:t>
            </a:r>
          </a:p>
          <a:p>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a:t>
            </a:r>
            <a:r>
              <a:rPr lang="en-US" dirty="0">
                <a:solidFill>
                  <a:srgbClr val="111111"/>
                </a:solidFill>
              </a:rPr>
              <a:t>&amp; symbol performs concatenation of two cells.  In this case it tells cell R2 to combine the data in cell P2 with the product of cell Q2 and a random number (between 0 and 1).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cell letter (column letter) </a:t>
            </a:r>
            <a:r>
              <a:rPr lang="en-US" dirty="0">
                <a:solidFill>
                  <a:srgbClr val="111111"/>
                </a:solidFill>
              </a:rPr>
              <a:t>will vary depending on where you choose to do your work.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random </a:t>
            </a:r>
            <a:r>
              <a:rPr lang="en-US" dirty="0">
                <a:solidFill>
                  <a:srgbClr val="111111"/>
                </a:solidFill>
              </a:rPr>
              <a:t>passwords </a:t>
            </a:r>
            <a:r>
              <a:rPr lang="en-US" dirty="0" smtClean="0">
                <a:solidFill>
                  <a:srgbClr val="111111"/>
                </a:solidFill>
              </a:rPr>
              <a:t>must </a:t>
            </a:r>
            <a:r>
              <a:rPr lang="en-US" dirty="0">
                <a:solidFill>
                  <a:srgbClr val="111111"/>
                </a:solidFill>
              </a:rPr>
              <a:t>be copied to the password column.  The way that they are copied to the column is important.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Select </a:t>
            </a:r>
            <a:r>
              <a:rPr lang="en-US" dirty="0">
                <a:solidFill>
                  <a:srgbClr val="111111"/>
                </a:solidFill>
              </a:rPr>
              <a:t>all the passwords (CTRL + SHIFT + DOWN ARROW</a:t>
            </a:r>
            <a:r>
              <a:rPr lang="en-US" dirty="0" smtClean="0">
                <a:solidFill>
                  <a:srgbClr val="111111"/>
                </a:solidFill>
              </a:rPr>
              <a:t>)</a:t>
            </a:r>
          </a:p>
          <a:p>
            <a:pPr marL="742950" lvl="1" indent="-285750">
              <a:buFont typeface="Arial" panose="020B0604020202020204" pitchFamily="34" charset="0"/>
              <a:buChar char="•"/>
            </a:pPr>
            <a:r>
              <a:rPr lang="en-US" dirty="0" smtClean="0">
                <a:solidFill>
                  <a:srgbClr val="111111"/>
                </a:solidFill>
              </a:rPr>
              <a:t>Copy them.</a:t>
            </a:r>
          </a:p>
          <a:p>
            <a:pPr marL="742950" lvl="1" indent="-285750">
              <a:buFont typeface="Arial" panose="020B0604020202020204" pitchFamily="34" charset="0"/>
              <a:buChar char="•"/>
            </a:pPr>
            <a:r>
              <a:rPr lang="en-US" dirty="0" smtClean="0">
                <a:solidFill>
                  <a:srgbClr val="111111"/>
                </a:solidFill>
              </a:rPr>
              <a:t>Select </a:t>
            </a:r>
            <a:r>
              <a:rPr lang="en-US" dirty="0">
                <a:solidFill>
                  <a:srgbClr val="111111"/>
                </a:solidFill>
              </a:rPr>
              <a:t>PASTE &gt; </a:t>
            </a:r>
            <a:r>
              <a:rPr lang="en-US" dirty="0" smtClean="0">
                <a:solidFill>
                  <a:srgbClr val="111111"/>
                </a:solidFill>
              </a:rPr>
              <a:t>VALUES in the Password column.</a:t>
            </a:r>
            <a:r>
              <a:rPr lang="en-US" dirty="0">
                <a:solidFill>
                  <a:srgbClr val="111111"/>
                </a:solidFill>
              </a:rPr>
              <a:t>  If PASTE &gt; VALUES is not selected, when you delete the </a:t>
            </a:r>
            <a:r>
              <a:rPr lang="en-US" dirty="0" smtClean="0">
                <a:solidFill>
                  <a:srgbClr val="111111"/>
                </a:solidFill>
              </a:rPr>
              <a:t>source data in the other columns, </a:t>
            </a:r>
            <a:r>
              <a:rPr lang="en-US" dirty="0">
                <a:solidFill>
                  <a:srgbClr val="111111"/>
                </a:solidFill>
              </a:rPr>
              <a:t>your passwords will be lost.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Delete </a:t>
            </a:r>
            <a:r>
              <a:rPr lang="en-US" dirty="0">
                <a:solidFill>
                  <a:srgbClr val="111111"/>
                </a:solidFill>
              </a:rPr>
              <a:t>the </a:t>
            </a:r>
            <a:r>
              <a:rPr lang="en-US" dirty="0" smtClean="0">
                <a:solidFill>
                  <a:srgbClr val="111111"/>
                </a:solidFill>
              </a:rPr>
              <a:t>source data in the right three columns.</a:t>
            </a:r>
            <a:endParaRPr lang="en-US" dirty="0"/>
          </a:p>
        </p:txBody>
      </p:sp>
    </p:spTree>
    <p:extLst>
      <p:ext uri="{BB962C8B-B14F-4D97-AF65-F5344CB8AC3E}">
        <p14:creationId xmlns:p14="http://schemas.microsoft.com/office/powerpoint/2010/main" val="1715800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1443841"/>
            <a:ext cx="12192000" cy="3693319"/>
          </a:xfrm>
          <a:prstGeom prst="rect">
            <a:avLst/>
          </a:prstGeom>
        </p:spPr>
        <p:txBody>
          <a:bodyPr wrap="square">
            <a:spAutoFit/>
          </a:bodyPr>
          <a:lstStyle/>
          <a:p>
            <a:r>
              <a:rPr lang="en-US" dirty="0" smtClean="0"/>
              <a:t>Generating usernames: The </a:t>
            </a:r>
            <a:r>
              <a:rPr lang="en-US" dirty="0" err="1"/>
              <a:t>UserName</a:t>
            </a:r>
            <a:r>
              <a:rPr lang="en-US" dirty="0"/>
              <a:t> convention in AD is to use the first letter of the first name concatenated with the last name.  </a:t>
            </a:r>
            <a:endParaRPr lang="en-US" dirty="0" smtClean="0"/>
          </a:p>
          <a:p>
            <a:pPr marL="285750" indent="-285750">
              <a:buFont typeface="Arial" panose="020B0604020202020204" pitchFamily="34" charset="0"/>
              <a:buChar char="•"/>
            </a:pPr>
            <a:r>
              <a:rPr lang="en-US" dirty="0" smtClean="0"/>
              <a:t>Use the LEFT formula. </a:t>
            </a:r>
            <a:r>
              <a:rPr lang="en-US" dirty="0"/>
              <a:t>The LEFT formula takes the number of characters you specify from the left side of the data in the cell you specify. </a:t>
            </a:r>
            <a:endParaRPr lang="en-US" dirty="0" smtClean="0"/>
          </a:p>
          <a:p>
            <a:pPr marL="285750" indent="-285750">
              <a:buFont typeface="Arial" panose="020B0604020202020204" pitchFamily="34" charset="0"/>
              <a:buChar char="•"/>
            </a:pPr>
            <a:r>
              <a:rPr lang="en-US" dirty="0" smtClean="0"/>
              <a:t>Use concatenation</a:t>
            </a:r>
            <a:r>
              <a:rPr lang="en-US" dirty="0"/>
              <a:t>. </a:t>
            </a:r>
          </a:p>
          <a:p>
            <a:pPr marL="285750" indent="-285750">
              <a:buFont typeface="Arial" panose="020B0604020202020204" pitchFamily="34" charset="0"/>
              <a:buChar char="•"/>
            </a:pPr>
            <a:r>
              <a:rPr lang="en-US" dirty="0" smtClean="0"/>
              <a:t>Type </a:t>
            </a:r>
            <a:r>
              <a:rPr lang="en-US" dirty="0"/>
              <a:t>the following formula: =LEFT(A2,1)&amp;B2.  This formula takes the first letter of the first name (cell A2) and concatenates it with the last name (cell B2).  </a:t>
            </a:r>
            <a:endParaRPr lang="en-US" dirty="0" smtClean="0"/>
          </a:p>
          <a:p>
            <a:pPr marL="742950" lvl="1" indent="-285750">
              <a:buFont typeface="Arial" panose="020B0604020202020204" pitchFamily="34" charset="0"/>
              <a:buChar char="•"/>
            </a:pPr>
            <a:r>
              <a:rPr lang="en-US" dirty="0" smtClean="0"/>
              <a:t>Double </a:t>
            </a:r>
            <a:r>
              <a:rPr lang="en-US" dirty="0"/>
              <a:t>click the fill handle to populate each row of user data</a:t>
            </a:r>
            <a:r>
              <a:rPr lang="en-US" dirty="0" smtClean="0"/>
              <a:t>.</a:t>
            </a:r>
          </a:p>
          <a:p>
            <a:pPr marL="285750" indent="-285750">
              <a:buFont typeface="Arial" panose="020B0604020202020204" pitchFamily="34" charset="0"/>
              <a:buChar char="•"/>
            </a:pPr>
            <a:r>
              <a:rPr lang="en-US" dirty="0" smtClean="0"/>
              <a:t>Copy </a:t>
            </a:r>
            <a:r>
              <a:rPr lang="en-US" dirty="0"/>
              <a:t>and PASTE &gt; VALUES all the usernames into the </a:t>
            </a:r>
            <a:r>
              <a:rPr lang="en-US" dirty="0" err="1"/>
              <a:t>UserName</a:t>
            </a:r>
            <a:r>
              <a:rPr lang="en-US" dirty="0"/>
              <a:t> column. </a:t>
            </a:r>
            <a:endParaRPr lang="en-US" dirty="0" smtClean="0"/>
          </a:p>
          <a:p>
            <a:pPr marL="285750" indent="-285750">
              <a:buFont typeface="Arial" panose="020B0604020202020204" pitchFamily="34" charset="0"/>
              <a:buChar char="•"/>
            </a:pPr>
            <a:r>
              <a:rPr lang="en-US" dirty="0" smtClean="0"/>
              <a:t>Delete </a:t>
            </a:r>
            <a:r>
              <a:rPr lang="en-US" dirty="0"/>
              <a:t>the column </a:t>
            </a:r>
            <a:r>
              <a:rPr lang="en-US" dirty="0" smtClean="0"/>
              <a:t>with the formula that generated the usernames.</a:t>
            </a:r>
            <a:r>
              <a:rPr lang="en-US" dirty="0"/>
              <a:t> </a:t>
            </a:r>
            <a:endParaRPr lang="en-US" dirty="0" smtClean="0"/>
          </a:p>
          <a:p>
            <a:pPr marL="285750" indent="-285750">
              <a:buFont typeface="Arial" panose="020B0604020202020204" pitchFamily="34" charset="0"/>
              <a:buChar char="•"/>
            </a:pPr>
            <a:endParaRPr lang="en-US" dirty="0">
              <a:solidFill>
                <a:srgbClr val="111111"/>
              </a:solidFill>
            </a:endParaRPr>
          </a:p>
          <a:p>
            <a:r>
              <a:rPr lang="en-US" dirty="0" smtClean="0">
                <a:solidFill>
                  <a:srgbClr val="111111"/>
                </a:solidFill>
              </a:rPr>
              <a:t>The next slide shows how this was done.</a:t>
            </a:r>
          </a:p>
          <a:p>
            <a:endParaRPr lang="en-US" dirty="0" smtClean="0">
              <a:solidFill>
                <a:srgbClr val="111111"/>
              </a:solidFill>
            </a:endParaRPr>
          </a:p>
        </p:txBody>
      </p:sp>
    </p:spTree>
    <p:extLst>
      <p:ext uri="{BB962C8B-B14F-4D97-AF65-F5344CB8AC3E}">
        <p14:creationId xmlns:p14="http://schemas.microsoft.com/office/powerpoint/2010/main" val="2046781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pic>
        <p:nvPicPr>
          <p:cNvPr id="9218" name="Picture 2" descr="https://cmit220.ronniekupfer.com/wp/wp-content/uploads/2021/05/UserName-Gen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24" y="1295090"/>
            <a:ext cx="7705343" cy="517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5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2511552"/>
            <a:ext cx="12192000" cy="2031325"/>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11111"/>
                </a:solidFill>
              </a:rPr>
              <a:t>Populate the OU column. </a:t>
            </a:r>
          </a:p>
          <a:p>
            <a:pPr marL="742950" lvl="1" indent="-285750">
              <a:buFont typeface="Arial" panose="020B0604020202020204" pitchFamily="34" charset="0"/>
              <a:buChar char="•"/>
            </a:pPr>
            <a:r>
              <a:rPr lang="en-US" dirty="0" smtClean="0">
                <a:solidFill>
                  <a:srgbClr val="111111"/>
                </a:solidFill>
              </a:rPr>
              <a:t>Obtain </a:t>
            </a:r>
            <a:r>
              <a:rPr lang="en-US" dirty="0">
                <a:solidFill>
                  <a:srgbClr val="111111"/>
                </a:solidFill>
              </a:rPr>
              <a:t>the correct OU from your AD domain.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Right </a:t>
            </a:r>
            <a:r>
              <a:rPr lang="en-US" dirty="0">
                <a:solidFill>
                  <a:srgbClr val="111111"/>
                </a:solidFill>
              </a:rPr>
              <a:t>click on the OU in the management console &gt; select properties &gt; click on the Attribute Editor tab &gt; scroll down to distinguished name. </a:t>
            </a:r>
            <a:endParaRPr lang="en-US" dirty="0" smtClean="0">
              <a:solidFill>
                <a:srgbClr val="111111"/>
              </a:solidFill>
            </a:endParaRPr>
          </a:p>
          <a:p>
            <a:pPr marL="742950" lvl="1" indent="-285750">
              <a:buFont typeface="Arial" panose="020B0604020202020204" pitchFamily="34" charset="0"/>
              <a:buChar char="•"/>
            </a:pPr>
            <a:r>
              <a:rPr lang="en-US" dirty="0"/>
              <a:t>Select the </a:t>
            </a:r>
            <a:r>
              <a:rPr lang="en-US" dirty="0" err="1"/>
              <a:t>distinguishedName</a:t>
            </a:r>
            <a:r>
              <a:rPr lang="en-US" dirty="0"/>
              <a:t> by clicking on it, then click the view button. </a:t>
            </a:r>
            <a:endParaRPr lang="en-US" dirty="0" smtClean="0"/>
          </a:p>
          <a:p>
            <a:pPr marL="742950" lvl="1" indent="-285750">
              <a:buFont typeface="Arial" panose="020B0604020202020204" pitchFamily="34" charset="0"/>
              <a:buChar char="•"/>
            </a:pPr>
            <a:r>
              <a:rPr lang="en-US" dirty="0" smtClean="0"/>
              <a:t>Copy </a:t>
            </a:r>
            <a:r>
              <a:rPr lang="en-US" dirty="0"/>
              <a:t>the OU in the box that opens after clicking view. </a:t>
            </a:r>
            <a:br>
              <a:rPr lang="en-US" dirty="0"/>
            </a:br>
            <a:endParaRPr lang="en-US" dirty="0"/>
          </a:p>
        </p:txBody>
      </p:sp>
    </p:spTree>
    <p:extLst>
      <p:ext uri="{BB962C8B-B14F-4D97-AF65-F5344CB8AC3E}">
        <p14:creationId xmlns:p14="http://schemas.microsoft.com/office/powerpoint/2010/main" val="2786984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pic>
        <p:nvPicPr>
          <p:cNvPr id="12290" name="Picture 2" descr="https://cmit220.ronniekupfer.com/wp/wp-content/uploads/2021/05/OUProper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670" y="1109755"/>
            <a:ext cx="9300660" cy="57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393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pic>
        <p:nvPicPr>
          <p:cNvPr id="13314" name="Picture 2" descr="https://cmit220.ronniekupfer.com/wp/wp-content/uploads/2021/05/OU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968" y="1273174"/>
            <a:ext cx="9656064" cy="538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91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1138535"/>
            <a:ext cx="5266944" cy="2308324"/>
          </a:xfrm>
          <a:prstGeom prst="rect">
            <a:avLst/>
          </a:prstGeom>
        </p:spPr>
        <p:txBody>
          <a:bodyPr wrap="square">
            <a:spAutoFit/>
          </a:bodyPr>
          <a:lstStyle/>
          <a:p>
            <a:r>
              <a:rPr lang="en-US" dirty="0" smtClean="0">
                <a:solidFill>
                  <a:srgbClr val="111111"/>
                </a:solidFill>
              </a:rPr>
              <a:t>Create the e-mail addresses.  The </a:t>
            </a:r>
            <a:r>
              <a:rPr lang="en-US" dirty="0">
                <a:solidFill>
                  <a:srgbClr val="111111"/>
                </a:solidFill>
              </a:rPr>
              <a:t>e-mail addresses in the raw data are not the ones we would use.  The e-mail </a:t>
            </a:r>
            <a:r>
              <a:rPr lang="en-US" dirty="0" smtClean="0">
                <a:solidFill>
                  <a:srgbClr val="111111"/>
                </a:solidFill>
              </a:rPr>
              <a:t>addresses should </a:t>
            </a:r>
            <a:r>
              <a:rPr lang="en-US" dirty="0">
                <a:solidFill>
                  <a:srgbClr val="111111"/>
                </a:solidFill>
              </a:rPr>
              <a:t>be in the ronniekupfer.org domain</a:t>
            </a:r>
            <a:r>
              <a:rPr lang="en-US" dirty="0" smtClean="0">
                <a:solidFill>
                  <a:srgbClr val="111111"/>
                </a:solidFill>
              </a:rPr>
              <a:t>.  Fill a column with @ronniekupfer.org and concatenate the username with this in the adjacent column.  Note that the column with @ronniekupfer.org must be formatted as text before typing the @ symbol. </a:t>
            </a:r>
            <a:endParaRPr lang="en-US" dirty="0"/>
          </a:p>
        </p:txBody>
      </p:sp>
      <p:pic>
        <p:nvPicPr>
          <p:cNvPr id="15362" name="Picture 2" descr="https://cmit220.ronniekupfer.com/wp/wp-content/uploads/2021/05/EmailGen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551" y="1243584"/>
            <a:ext cx="6621354" cy="549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62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1138535"/>
            <a:ext cx="6681216" cy="923330"/>
          </a:xfrm>
          <a:prstGeom prst="rect">
            <a:avLst/>
          </a:prstGeom>
        </p:spPr>
        <p:txBody>
          <a:bodyPr wrap="square">
            <a:spAutoFit/>
          </a:bodyPr>
          <a:lstStyle/>
          <a:p>
            <a:r>
              <a:rPr lang="en-US" dirty="0"/>
              <a:t>The last step in making this file a .CSV file whether it already is one or is an Excel spreadsheet is to simply Save as type: CSV (Comma delimited) (*.csv) file as shown </a:t>
            </a:r>
            <a:r>
              <a:rPr lang="en-US" dirty="0" smtClean="0"/>
              <a:t>to the right.</a:t>
            </a:r>
            <a:endParaRPr lang="en-US" dirty="0"/>
          </a:p>
        </p:txBody>
      </p:sp>
      <p:pic>
        <p:nvPicPr>
          <p:cNvPr id="16386" name="Picture 2" descr="https://cmit220.ronniekupfer.com/wp/wp-content/uploads/2021/05/ExcelCS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096" y="1034175"/>
            <a:ext cx="5185029" cy="58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1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83755"/>
          </a:xfrm>
        </p:spPr>
        <p:txBody>
          <a:bodyPr>
            <a:normAutofit/>
          </a:bodyPr>
          <a:lstStyle/>
          <a:p>
            <a:r>
              <a:rPr lang="en-US" sz="5400" b="1" dirty="0">
                <a:latin typeface="+mn-lt"/>
              </a:rPr>
              <a:t>INTRODUCTION</a:t>
            </a:r>
          </a:p>
        </p:txBody>
      </p:sp>
      <p:sp>
        <p:nvSpPr>
          <p:cNvPr id="3" name="Rectangle 2"/>
          <p:cNvSpPr/>
          <p:nvPr/>
        </p:nvSpPr>
        <p:spPr>
          <a:xfrm>
            <a:off x="0" y="2846892"/>
            <a:ext cx="12192000" cy="3539430"/>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rgbClr val="111111"/>
                </a:solidFill>
              </a:rPr>
              <a:t>Bulk </a:t>
            </a:r>
            <a:r>
              <a:rPr lang="en-US" sz="2800" dirty="0">
                <a:solidFill>
                  <a:srgbClr val="111111"/>
                </a:solidFill>
              </a:rPr>
              <a:t>add at least 20 users into your Active Directory (AD) domain using a .CSV file and PowerShell.  </a:t>
            </a:r>
            <a:endParaRPr lang="en-US" sz="2800" dirty="0" smtClean="0">
              <a:solidFill>
                <a:srgbClr val="111111"/>
              </a:solidFill>
            </a:endParaRPr>
          </a:p>
          <a:p>
            <a:pPr marL="457200" indent="-457200">
              <a:buFont typeface="Arial" panose="020B0604020202020204" pitchFamily="34" charset="0"/>
              <a:buChar char="•"/>
            </a:pPr>
            <a:r>
              <a:rPr lang="en-US" sz="2800" dirty="0" smtClean="0">
                <a:solidFill>
                  <a:srgbClr val="111111"/>
                </a:solidFill>
              </a:rPr>
              <a:t>Demonstrate </a:t>
            </a:r>
            <a:r>
              <a:rPr lang="en-US" sz="2800" dirty="0">
                <a:solidFill>
                  <a:srgbClr val="111111"/>
                </a:solidFill>
              </a:rPr>
              <a:t>that you can also export these users into a .CSV file.  </a:t>
            </a:r>
            <a:endParaRPr lang="en-US" sz="2800" dirty="0" smtClean="0">
              <a:solidFill>
                <a:srgbClr val="111111"/>
              </a:solidFill>
            </a:endParaRPr>
          </a:p>
          <a:p>
            <a:pPr marL="457200" indent="-457200">
              <a:buFont typeface="Arial" panose="020B0604020202020204" pitchFamily="34" charset="0"/>
              <a:buChar char="•"/>
            </a:pPr>
            <a:r>
              <a:rPr lang="en-US" sz="2800" dirty="0" smtClean="0">
                <a:solidFill>
                  <a:srgbClr val="111111"/>
                </a:solidFill>
              </a:rPr>
              <a:t>Use a </a:t>
            </a:r>
            <a:r>
              <a:rPr lang="en-US" sz="2800" dirty="0">
                <a:solidFill>
                  <a:srgbClr val="111111"/>
                </a:solidFill>
              </a:rPr>
              <a:t>domain that has your name or demonstrates that you created the .CSV file for your domain.  </a:t>
            </a:r>
            <a:endParaRPr lang="en-US" sz="2800" dirty="0" smtClean="0">
              <a:solidFill>
                <a:srgbClr val="111111"/>
              </a:solidFill>
            </a:endParaRPr>
          </a:p>
          <a:p>
            <a:pPr marL="457200" indent="-457200">
              <a:buFont typeface="Arial" panose="020B0604020202020204" pitchFamily="34" charset="0"/>
              <a:buChar char="•"/>
            </a:pPr>
            <a:r>
              <a:rPr lang="en-US" sz="2800" dirty="0" smtClean="0">
                <a:solidFill>
                  <a:srgbClr val="111111"/>
                </a:solidFill>
              </a:rPr>
              <a:t>Add users </a:t>
            </a:r>
            <a:r>
              <a:rPr lang="en-US" sz="2800" dirty="0">
                <a:solidFill>
                  <a:srgbClr val="111111"/>
                </a:solidFill>
              </a:rPr>
              <a:t>to a specific Organizational Unit (OU).  </a:t>
            </a:r>
            <a:endParaRPr lang="en-US" sz="2800" dirty="0" smtClean="0">
              <a:solidFill>
                <a:srgbClr val="111111"/>
              </a:solidFill>
            </a:endParaRPr>
          </a:p>
          <a:p>
            <a:pPr marL="457200" indent="-457200">
              <a:buFont typeface="Arial" panose="020B0604020202020204" pitchFamily="34" charset="0"/>
              <a:buChar char="•"/>
            </a:pPr>
            <a:r>
              <a:rPr lang="en-US" sz="2800" dirty="0" smtClean="0">
                <a:solidFill>
                  <a:srgbClr val="111111"/>
                </a:solidFill>
              </a:rPr>
              <a:t>Set a </a:t>
            </a:r>
            <a:r>
              <a:rPr lang="en-US" sz="2800" dirty="0">
                <a:solidFill>
                  <a:srgbClr val="111111"/>
                </a:solidFill>
              </a:rPr>
              <a:t>login script for each user with a minimum of mouse clicks.  </a:t>
            </a:r>
            <a:endParaRPr lang="en-US" sz="2800" dirty="0" smtClean="0">
              <a:solidFill>
                <a:srgbClr val="111111"/>
              </a:solidFill>
            </a:endParaRPr>
          </a:p>
          <a:p>
            <a:pPr marL="457200" indent="-457200">
              <a:buFont typeface="Arial" panose="020B0604020202020204" pitchFamily="34" charset="0"/>
              <a:buChar char="•"/>
            </a:pPr>
            <a:r>
              <a:rPr lang="en-US" sz="2800" dirty="0" smtClean="0">
                <a:solidFill>
                  <a:srgbClr val="111111"/>
                </a:solidFill>
              </a:rPr>
              <a:t>Set the </a:t>
            </a:r>
            <a:r>
              <a:rPr lang="en-US" sz="2800" dirty="0">
                <a:solidFill>
                  <a:srgbClr val="111111"/>
                </a:solidFill>
              </a:rPr>
              <a:t>user passwords to a unique password for each user with a script. </a:t>
            </a:r>
            <a:endParaRPr lang="en-US" sz="2800" dirty="0"/>
          </a:p>
        </p:txBody>
      </p:sp>
      <p:sp>
        <p:nvSpPr>
          <p:cNvPr id="4" name="Rectangle 3"/>
          <p:cNvSpPr/>
          <p:nvPr/>
        </p:nvSpPr>
        <p:spPr>
          <a:xfrm>
            <a:off x="0" y="1382375"/>
            <a:ext cx="12192000" cy="830997"/>
          </a:xfrm>
          <a:prstGeom prst="rect">
            <a:avLst/>
          </a:prstGeom>
        </p:spPr>
        <p:txBody>
          <a:bodyPr wrap="square">
            <a:spAutoFit/>
          </a:bodyPr>
          <a:lstStyle/>
          <a:p>
            <a:r>
              <a:rPr lang="en-US" sz="2400" b="1" dirty="0">
                <a:solidFill>
                  <a:srgbClr val="111111"/>
                </a:solidFill>
              </a:rPr>
              <a:t>This project presents how to “bulk add” multiple users to an Active Directory domain from a .CSV file using a PowerShell Script.</a:t>
            </a:r>
            <a:endParaRPr lang="en-US" sz="2400" dirty="0"/>
          </a:p>
        </p:txBody>
      </p:sp>
    </p:spTree>
    <p:extLst>
      <p:ext uri="{BB962C8B-B14F-4D97-AF65-F5344CB8AC3E}">
        <p14:creationId xmlns:p14="http://schemas.microsoft.com/office/powerpoint/2010/main" val="1988533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1138535"/>
            <a:ext cx="12192000" cy="369332"/>
          </a:xfrm>
          <a:prstGeom prst="rect">
            <a:avLst/>
          </a:prstGeom>
        </p:spPr>
        <p:txBody>
          <a:bodyPr wrap="square">
            <a:spAutoFit/>
          </a:bodyPr>
          <a:lstStyle/>
          <a:p>
            <a:pPr algn="ctr"/>
            <a:r>
              <a:rPr lang="en-US" dirty="0" smtClean="0"/>
              <a:t>Below are links to two videos that show this process.  The second video is a continuation of the first.</a:t>
            </a:r>
            <a:endParaRPr lang="en-US" dirty="0"/>
          </a:p>
        </p:txBody>
      </p:sp>
      <p:sp>
        <p:nvSpPr>
          <p:cNvPr id="4" name="Rectangle 3"/>
          <p:cNvSpPr/>
          <p:nvPr/>
        </p:nvSpPr>
        <p:spPr>
          <a:xfrm>
            <a:off x="3030210" y="2390894"/>
            <a:ext cx="5326907" cy="923330"/>
          </a:xfrm>
          <a:prstGeom prst="rect">
            <a:avLst/>
          </a:prstGeom>
        </p:spPr>
        <p:txBody>
          <a:bodyPr wrap="none">
            <a:spAutoFit/>
          </a:bodyPr>
          <a:lstStyle/>
          <a:p>
            <a:r>
              <a:rPr lang="en-US" dirty="0">
                <a:hlinkClick r:id="rId2"/>
              </a:rPr>
              <a:t>https://</a:t>
            </a:r>
            <a:r>
              <a:rPr lang="en-US" dirty="0" smtClean="0">
                <a:hlinkClick r:id="rId2"/>
              </a:rPr>
              <a:t>www.youtube.com/watch?v=4oilNlqZ1kE&amp;t=2s</a:t>
            </a:r>
            <a:endParaRPr lang="en-US" dirty="0" smtClean="0"/>
          </a:p>
          <a:p>
            <a:endParaRPr lang="en-US" dirty="0"/>
          </a:p>
          <a:p>
            <a:r>
              <a:rPr lang="en-US" dirty="0">
                <a:hlinkClick r:id="rId3"/>
              </a:rPr>
              <a:t>https://www.youtube.com/watch?v=Kf8wqry7uP8</a:t>
            </a:r>
            <a:endParaRPr lang="en-US" dirty="0"/>
          </a:p>
        </p:txBody>
      </p:sp>
    </p:spTree>
    <p:extLst>
      <p:ext uri="{BB962C8B-B14F-4D97-AF65-F5344CB8AC3E}">
        <p14:creationId xmlns:p14="http://schemas.microsoft.com/office/powerpoint/2010/main" val="1641106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0" y="1507866"/>
            <a:ext cx="12192000" cy="369332"/>
          </a:xfrm>
          <a:prstGeom prst="rect">
            <a:avLst/>
          </a:prstGeom>
        </p:spPr>
        <p:txBody>
          <a:bodyPr wrap="square">
            <a:spAutoFit/>
          </a:bodyPr>
          <a:lstStyle/>
          <a:p>
            <a:pPr algn="ctr"/>
            <a:r>
              <a:rPr lang="en-US" dirty="0">
                <a:solidFill>
                  <a:srgbClr val="111111"/>
                </a:solidFill>
              </a:rPr>
              <a:t>The PowerShell script </a:t>
            </a:r>
            <a:r>
              <a:rPr lang="en-US" dirty="0" smtClean="0">
                <a:solidFill>
                  <a:srgbClr val="111111"/>
                </a:solidFill>
              </a:rPr>
              <a:t>used for </a:t>
            </a:r>
            <a:r>
              <a:rPr lang="en-US" dirty="0">
                <a:solidFill>
                  <a:srgbClr val="111111"/>
                </a:solidFill>
              </a:rPr>
              <a:t>bulk loading users </a:t>
            </a:r>
            <a:r>
              <a:rPr lang="en-US" dirty="0" smtClean="0">
                <a:solidFill>
                  <a:srgbClr val="111111"/>
                </a:solidFill>
              </a:rPr>
              <a:t>into AD is embedded below.</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771743266"/>
              </p:ext>
            </p:extLst>
          </p:nvPr>
        </p:nvGraphicFramePr>
        <p:xfrm>
          <a:off x="5084989" y="3385065"/>
          <a:ext cx="2022021" cy="1751717"/>
        </p:xfrm>
        <a:graphic>
          <a:graphicData uri="http://schemas.openxmlformats.org/presentationml/2006/ole">
            <mc:AlternateContent xmlns:mc="http://schemas.openxmlformats.org/markup-compatibility/2006">
              <mc:Choice xmlns:v="urn:schemas-microsoft-com:vml" Requires="v">
                <p:oleObj spid="_x0000_s1044" name="Packager Shell Object" showAsIcon="1" r:id="rId3" imgW="914400" imgH="792360" progId="Package">
                  <p:embed/>
                </p:oleObj>
              </mc:Choice>
              <mc:Fallback>
                <p:oleObj name="Packager Shell Object" showAsIcon="1" r:id="rId3" imgW="914400" imgH="792360" progId="Package">
                  <p:embed/>
                  <p:pic>
                    <p:nvPicPr>
                      <p:cNvPr id="0" name=""/>
                      <p:cNvPicPr/>
                      <p:nvPr/>
                    </p:nvPicPr>
                    <p:blipFill>
                      <a:blip r:embed="rId4"/>
                      <a:stretch>
                        <a:fillRect/>
                      </a:stretch>
                    </p:blipFill>
                    <p:spPr>
                      <a:xfrm>
                        <a:off x="5084989" y="3385065"/>
                        <a:ext cx="2022021" cy="1751717"/>
                      </a:xfrm>
                      <a:prstGeom prst="rect">
                        <a:avLst/>
                      </a:prstGeom>
                    </p:spPr>
                  </p:pic>
                </p:oleObj>
              </mc:Fallback>
            </mc:AlternateContent>
          </a:graphicData>
        </a:graphic>
      </p:graphicFrame>
    </p:spTree>
    <p:extLst>
      <p:ext uri="{BB962C8B-B14F-4D97-AF65-F5344CB8AC3E}">
        <p14:creationId xmlns:p14="http://schemas.microsoft.com/office/powerpoint/2010/main" val="1319613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6" name="Rectangle 5"/>
          <p:cNvSpPr/>
          <p:nvPr/>
        </p:nvSpPr>
        <p:spPr>
          <a:xfrm>
            <a:off x="0" y="2446650"/>
            <a:ext cx="12192000" cy="2585323"/>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11111"/>
                </a:solidFill>
              </a:rPr>
              <a:t>The # symbol in PowerShell </a:t>
            </a:r>
            <a:r>
              <a:rPr lang="en-US" dirty="0">
                <a:solidFill>
                  <a:srgbClr val="111111"/>
                </a:solidFill>
              </a:rPr>
              <a:t>scripts </a:t>
            </a:r>
            <a:r>
              <a:rPr lang="en-US" dirty="0" smtClean="0">
                <a:solidFill>
                  <a:srgbClr val="111111"/>
                </a:solidFill>
              </a:rPr>
              <a:t>denote </a:t>
            </a:r>
            <a:r>
              <a:rPr lang="en-US" dirty="0">
                <a:solidFill>
                  <a:srgbClr val="111111"/>
                </a:solidFill>
              </a:rPr>
              <a:t>comments.  This means the line of text following the # symbol will not be processed by PowerShell. </a:t>
            </a:r>
          </a:p>
          <a:p>
            <a:pPr marL="285750" indent="-285750">
              <a:buFont typeface="Arial" panose="020B0604020202020204" pitchFamily="34" charset="0"/>
              <a:buChar char="•"/>
            </a:pPr>
            <a:r>
              <a:rPr lang="en-US" dirty="0">
                <a:solidFill>
                  <a:srgbClr val="111111"/>
                </a:solidFill>
              </a:rPr>
              <a:t>The $ symbol indicates that the continuous text following it is a variable.</a:t>
            </a:r>
          </a:p>
          <a:p>
            <a:pPr marL="285750" indent="-285750">
              <a:buFont typeface="Arial" panose="020B0604020202020204" pitchFamily="34" charset="0"/>
              <a:buChar char="•"/>
            </a:pPr>
            <a:r>
              <a:rPr lang="en-US" dirty="0">
                <a:solidFill>
                  <a:srgbClr val="111111"/>
                </a:solidFill>
              </a:rPr>
              <a:t>The “Import-Module </a:t>
            </a:r>
            <a:r>
              <a:rPr lang="en-US" dirty="0" err="1">
                <a:solidFill>
                  <a:srgbClr val="111111"/>
                </a:solidFill>
              </a:rPr>
              <a:t>activedirectory</a:t>
            </a:r>
            <a:r>
              <a:rPr lang="en-US" dirty="0">
                <a:solidFill>
                  <a:srgbClr val="111111"/>
                </a:solidFill>
              </a:rPr>
              <a:t>” module allows us to use the “Import-csv” cmdlet. </a:t>
            </a:r>
          </a:p>
          <a:p>
            <a:pPr marL="285750" indent="-285750">
              <a:buFont typeface="Arial" panose="020B0604020202020204" pitchFamily="34" charset="0"/>
              <a:buChar char="•"/>
            </a:pPr>
            <a:r>
              <a:rPr lang="en-US" dirty="0">
                <a:solidFill>
                  <a:srgbClr val="111111"/>
                </a:solidFill>
              </a:rPr>
              <a:t>The “Import-csv” reads the content of the .CSV file at the path designated and stores it in the variable  $</a:t>
            </a:r>
            <a:r>
              <a:rPr lang="en-US" dirty="0" err="1">
                <a:solidFill>
                  <a:srgbClr val="111111"/>
                </a:solidFill>
              </a:rPr>
              <a:t>ProjectUsers</a:t>
            </a:r>
            <a:r>
              <a:rPr lang="en-US" dirty="0">
                <a:solidFill>
                  <a:srgbClr val="111111"/>
                </a:solidFill>
              </a:rPr>
              <a:t>.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a:t>
            </a:r>
            <a:r>
              <a:rPr lang="en-US" dirty="0">
                <a:solidFill>
                  <a:srgbClr val="111111"/>
                </a:solidFill>
              </a:rPr>
              <a:t>“Import-csv” cmdlet creates a table like structure when reading in the .CSV file into the variable $</a:t>
            </a:r>
            <a:r>
              <a:rPr lang="en-US" dirty="0" err="1">
                <a:solidFill>
                  <a:srgbClr val="111111"/>
                </a:solidFill>
              </a:rPr>
              <a:t>ProjectUsers</a:t>
            </a:r>
            <a:r>
              <a:rPr lang="en-US" dirty="0">
                <a:solidFill>
                  <a:srgbClr val="111111"/>
                </a:solidFill>
              </a:rPr>
              <a:t>.  This feature also allows it to understand the first row of the .CSV file is the header file and interprets each column header name as the property name.  </a:t>
            </a:r>
            <a:endParaRPr lang="en-US" dirty="0" smtClean="0">
              <a:solidFill>
                <a:srgbClr val="111111"/>
              </a:solidFill>
            </a:endParaRPr>
          </a:p>
          <a:p>
            <a:endParaRPr lang="en-US" dirty="0" smtClean="0">
              <a:solidFill>
                <a:srgbClr val="111111"/>
              </a:solidFill>
            </a:endParaRPr>
          </a:p>
        </p:txBody>
      </p:sp>
    </p:spTree>
    <p:extLst>
      <p:ext uri="{BB962C8B-B14F-4D97-AF65-F5344CB8AC3E}">
        <p14:creationId xmlns:p14="http://schemas.microsoft.com/office/powerpoint/2010/main" val="1553446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pic>
        <p:nvPicPr>
          <p:cNvPr id="2050" name="Picture 2" descr="https://cmit220.ronniekupfer.com/wp/wp-content/uploads/2021/05/CopyAs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090" y="1776666"/>
            <a:ext cx="3952875" cy="4857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1520" y="3194596"/>
            <a:ext cx="6096000" cy="1200329"/>
          </a:xfrm>
          <a:prstGeom prst="rect">
            <a:avLst/>
          </a:prstGeom>
        </p:spPr>
        <p:txBody>
          <a:bodyPr>
            <a:spAutoFit/>
          </a:bodyPr>
          <a:lstStyle/>
          <a:p>
            <a:r>
              <a:rPr lang="en-US" dirty="0">
                <a:solidFill>
                  <a:srgbClr val="111111"/>
                </a:solidFill>
              </a:rPr>
              <a:t>Tip: To get the UNC path of the file location of the .CSV file (or any file), click once on the file to select it, hold the shift key and right click the file.  In the menu that appears there will be an option to Copy as path.   </a:t>
            </a:r>
            <a:endParaRPr lang="en-US" dirty="0">
              <a:solidFill>
                <a:srgbClr val="111111"/>
              </a:solidFill>
            </a:endParaRPr>
          </a:p>
        </p:txBody>
      </p:sp>
    </p:spTree>
    <p:extLst>
      <p:ext uri="{BB962C8B-B14F-4D97-AF65-F5344CB8AC3E}">
        <p14:creationId xmlns:p14="http://schemas.microsoft.com/office/powerpoint/2010/main" val="495783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0" y="1507866"/>
            <a:ext cx="12192000" cy="1477328"/>
          </a:xfrm>
          <a:prstGeom prst="rect">
            <a:avLst/>
          </a:prstGeom>
        </p:spPr>
        <p:txBody>
          <a:bodyPr wrap="square">
            <a:spAutoFit/>
          </a:bodyPr>
          <a:lstStyle/>
          <a:p>
            <a:r>
              <a:rPr lang="en-US" dirty="0"/>
              <a:t>The script then uses a </a:t>
            </a:r>
            <a:r>
              <a:rPr lang="en-US" dirty="0" err="1"/>
              <a:t>foreach</a:t>
            </a:r>
            <a:r>
              <a:rPr lang="en-US" dirty="0"/>
              <a:t> loop (which is just a type of for loop) to read the data in the variable $</a:t>
            </a:r>
            <a:r>
              <a:rPr lang="en-US" dirty="0" err="1"/>
              <a:t>ProjectUsers</a:t>
            </a:r>
            <a:r>
              <a:rPr lang="en-US" dirty="0"/>
              <a:t>.  It uses the variable $User to store one line of data from the .CSV file stored in $</a:t>
            </a:r>
            <a:r>
              <a:rPr lang="en-US" dirty="0" err="1"/>
              <a:t>ProjectUsers</a:t>
            </a:r>
            <a:r>
              <a:rPr lang="en-US" dirty="0"/>
              <a:t>.  The { } symbols indicate where the </a:t>
            </a:r>
            <a:r>
              <a:rPr lang="en-US" dirty="0" err="1"/>
              <a:t>foreach</a:t>
            </a:r>
            <a:r>
              <a:rPr lang="en-US" dirty="0"/>
              <a:t> loop begins { and ends }.  As the </a:t>
            </a:r>
            <a:r>
              <a:rPr lang="en-US" dirty="0" err="1"/>
              <a:t>foreach</a:t>
            </a:r>
            <a:r>
              <a:rPr lang="en-US" dirty="0"/>
              <a:t> loop reads the line of data, it stores each property in a script variable, for instance: </a:t>
            </a:r>
            <a:endParaRPr lang="en-US" dirty="0" smtClean="0"/>
          </a:p>
          <a:p>
            <a:endParaRPr lang="en-US" dirty="0"/>
          </a:p>
          <a:p>
            <a:r>
              <a:rPr lang="en-US" dirty="0" smtClean="0"/>
              <a:t>$</a:t>
            </a:r>
            <a:r>
              <a:rPr lang="en-US" dirty="0" err="1"/>
              <a:t>Firstname</a:t>
            </a:r>
            <a:r>
              <a:rPr lang="en-US" dirty="0"/>
              <a:t> = $</a:t>
            </a:r>
            <a:r>
              <a:rPr lang="en-US" dirty="0" err="1"/>
              <a:t>User.FirstName</a:t>
            </a:r>
            <a:endParaRPr lang="en-US" dirty="0">
              <a:solidFill>
                <a:srgbClr val="111111"/>
              </a:solidFill>
            </a:endParaRPr>
          </a:p>
        </p:txBody>
      </p:sp>
      <p:sp>
        <p:nvSpPr>
          <p:cNvPr id="4" name="Rectangle 3"/>
          <p:cNvSpPr/>
          <p:nvPr/>
        </p:nvSpPr>
        <p:spPr>
          <a:xfrm>
            <a:off x="0" y="3399919"/>
            <a:ext cx="12192000" cy="2031325"/>
          </a:xfrm>
          <a:prstGeom prst="rect">
            <a:avLst/>
          </a:prstGeom>
        </p:spPr>
        <p:txBody>
          <a:bodyPr wrap="square">
            <a:spAutoFit/>
          </a:bodyPr>
          <a:lstStyle/>
          <a:p>
            <a:pPr marL="285750" indent="-285750">
              <a:buFont typeface="Arial" panose="020B0604020202020204" pitchFamily="34" charset="0"/>
              <a:buChar char="•"/>
            </a:pPr>
            <a:r>
              <a:rPr lang="en-US" dirty="0">
                <a:solidFill>
                  <a:srgbClr val="111111"/>
                </a:solidFill>
              </a:rPr>
              <a:t> $User is the </a:t>
            </a:r>
            <a:r>
              <a:rPr lang="en-US" dirty="0" err="1">
                <a:solidFill>
                  <a:srgbClr val="111111"/>
                </a:solidFill>
              </a:rPr>
              <a:t>foreach</a:t>
            </a:r>
            <a:r>
              <a:rPr lang="en-US" dirty="0">
                <a:solidFill>
                  <a:srgbClr val="111111"/>
                </a:solidFill>
              </a:rPr>
              <a:t> loop </a:t>
            </a:r>
            <a:r>
              <a:rPr lang="en-US" dirty="0" smtClean="0">
                <a:solidFill>
                  <a:srgbClr val="111111"/>
                </a:solidFill>
              </a:rPr>
              <a:t>variable.</a:t>
            </a:r>
          </a:p>
          <a:p>
            <a:pPr marL="285750" indent="-285750">
              <a:buFont typeface="Arial" panose="020B0604020202020204" pitchFamily="34" charset="0"/>
              <a:buChar char="•"/>
            </a:pPr>
            <a:r>
              <a:rPr lang="en-US" dirty="0" smtClean="0">
                <a:solidFill>
                  <a:srgbClr val="111111"/>
                </a:solidFill>
              </a:rPr>
              <a:t>.</a:t>
            </a:r>
            <a:r>
              <a:rPr lang="en-US" dirty="0" err="1">
                <a:solidFill>
                  <a:srgbClr val="111111"/>
                </a:solidFill>
              </a:rPr>
              <a:t>FirstName</a:t>
            </a:r>
            <a:r>
              <a:rPr lang="en-US" dirty="0">
                <a:solidFill>
                  <a:srgbClr val="111111"/>
                </a:solidFill>
              </a:rPr>
              <a:t> is the property defined in the .CSV file to contain the users first </a:t>
            </a:r>
            <a:r>
              <a:rPr lang="en-US" dirty="0" smtClean="0">
                <a:solidFill>
                  <a:srgbClr val="111111"/>
                </a:solidFill>
              </a:rPr>
              <a:t>name.</a:t>
            </a:r>
          </a:p>
          <a:p>
            <a:pPr marL="285750" indent="-285750">
              <a:buFont typeface="Arial" panose="020B0604020202020204" pitchFamily="34" charset="0"/>
              <a:buChar char="•"/>
            </a:pPr>
            <a:r>
              <a:rPr lang="en-US" dirty="0" smtClean="0">
                <a:solidFill>
                  <a:srgbClr val="111111"/>
                </a:solidFill>
              </a:rPr>
              <a:t>The </a:t>
            </a:r>
            <a:r>
              <a:rPr lang="en-US" dirty="0">
                <a:solidFill>
                  <a:srgbClr val="111111"/>
                </a:solidFill>
              </a:rPr>
              <a:t>first name is now stored in the script variable $</a:t>
            </a:r>
            <a:r>
              <a:rPr lang="en-US" dirty="0" err="1">
                <a:solidFill>
                  <a:srgbClr val="111111"/>
                </a:solidFill>
              </a:rPr>
              <a:t>Firstname</a:t>
            </a:r>
            <a:r>
              <a:rPr lang="en-US" dirty="0">
                <a:solidFill>
                  <a:srgbClr val="111111"/>
                </a:solidFill>
              </a:rPr>
              <a:t>.  </a:t>
            </a:r>
            <a:endParaRPr lang="en-US" dirty="0" smtClean="0">
              <a:solidFill>
                <a:srgbClr val="111111"/>
              </a:solidFill>
            </a:endParaRPr>
          </a:p>
          <a:p>
            <a:endParaRPr lang="en-US" dirty="0">
              <a:solidFill>
                <a:srgbClr val="111111"/>
              </a:solidFill>
            </a:endParaRPr>
          </a:p>
          <a:p>
            <a:r>
              <a:rPr lang="en-US" dirty="0" smtClean="0">
                <a:solidFill>
                  <a:srgbClr val="111111"/>
                </a:solidFill>
              </a:rPr>
              <a:t>This </a:t>
            </a:r>
            <a:r>
              <a:rPr lang="en-US" dirty="0">
                <a:solidFill>
                  <a:srgbClr val="111111"/>
                </a:solidFill>
              </a:rPr>
              <a:t>means that the property names in the .CSV file can be whatever the script writer/.CSV file creator want them to be as long as the property names match in the script.  As the </a:t>
            </a:r>
            <a:r>
              <a:rPr lang="en-US" dirty="0" err="1">
                <a:solidFill>
                  <a:srgbClr val="111111"/>
                </a:solidFill>
              </a:rPr>
              <a:t>foreach</a:t>
            </a:r>
            <a:r>
              <a:rPr lang="en-US" dirty="0">
                <a:solidFill>
                  <a:srgbClr val="111111"/>
                </a:solidFill>
              </a:rPr>
              <a:t> loop reads each property for one line it stores the property in its defined script variable.  All of the properties read in a line define an AD User.</a:t>
            </a:r>
            <a:endParaRPr lang="en-US" dirty="0"/>
          </a:p>
        </p:txBody>
      </p:sp>
    </p:spTree>
    <p:extLst>
      <p:ext uri="{BB962C8B-B14F-4D97-AF65-F5344CB8AC3E}">
        <p14:creationId xmlns:p14="http://schemas.microsoft.com/office/powerpoint/2010/main" val="1410268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5" name="Rectangle 4"/>
          <p:cNvSpPr/>
          <p:nvPr/>
        </p:nvSpPr>
        <p:spPr>
          <a:xfrm>
            <a:off x="0" y="1507866"/>
            <a:ext cx="12192000" cy="4524315"/>
          </a:xfrm>
          <a:prstGeom prst="rect">
            <a:avLst/>
          </a:prstGeom>
        </p:spPr>
        <p:txBody>
          <a:bodyPr wrap="square">
            <a:spAutoFit/>
          </a:bodyPr>
          <a:lstStyle/>
          <a:p>
            <a:pPr marL="285750" indent="-285750">
              <a:buFont typeface="Arial" panose="020B0604020202020204" pitchFamily="34" charset="0"/>
              <a:buChar char="•"/>
            </a:pPr>
            <a:r>
              <a:rPr lang="en-US" dirty="0">
                <a:solidFill>
                  <a:srgbClr val="111111"/>
                </a:solidFill>
              </a:rPr>
              <a:t>The </a:t>
            </a:r>
            <a:r>
              <a:rPr lang="en-US" dirty="0" err="1">
                <a:solidFill>
                  <a:srgbClr val="111111"/>
                </a:solidFill>
              </a:rPr>
              <a:t>foreach</a:t>
            </a:r>
            <a:r>
              <a:rPr lang="en-US" dirty="0">
                <a:solidFill>
                  <a:srgbClr val="111111"/>
                </a:solidFill>
              </a:rPr>
              <a:t> loop does not close yet, the script moves to an if statement.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a:t>
            </a:r>
            <a:r>
              <a:rPr lang="en-US" dirty="0">
                <a:solidFill>
                  <a:srgbClr val="111111"/>
                </a:solidFill>
              </a:rPr>
              <a:t>if statement “if (Get-</a:t>
            </a:r>
            <a:r>
              <a:rPr lang="en-US" dirty="0" err="1">
                <a:solidFill>
                  <a:srgbClr val="111111"/>
                </a:solidFill>
              </a:rPr>
              <a:t>ADUser</a:t>
            </a:r>
            <a:r>
              <a:rPr lang="en-US" dirty="0">
                <a:solidFill>
                  <a:srgbClr val="111111"/>
                </a:solidFill>
              </a:rPr>
              <a:t> -F {</a:t>
            </a:r>
            <a:r>
              <a:rPr lang="en-US" dirty="0" err="1">
                <a:solidFill>
                  <a:srgbClr val="111111"/>
                </a:solidFill>
              </a:rPr>
              <a:t>SamAccountName</a:t>
            </a:r>
            <a:r>
              <a:rPr lang="en-US" dirty="0">
                <a:solidFill>
                  <a:srgbClr val="111111"/>
                </a:solidFill>
              </a:rPr>
              <a:t> -</a:t>
            </a:r>
            <a:r>
              <a:rPr lang="en-US" dirty="0" err="1">
                <a:solidFill>
                  <a:srgbClr val="111111"/>
                </a:solidFill>
              </a:rPr>
              <a:t>eq</a:t>
            </a:r>
            <a:r>
              <a:rPr lang="en-US" dirty="0">
                <a:solidFill>
                  <a:srgbClr val="111111"/>
                </a:solidFill>
              </a:rPr>
              <a:t> $Username})” checks to see if the user already </a:t>
            </a:r>
            <a:r>
              <a:rPr lang="en-US" dirty="0" smtClean="0">
                <a:solidFill>
                  <a:srgbClr val="111111"/>
                </a:solidFill>
              </a:rPr>
              <a:t>exists in the </a:t>
            </a:r>
            <a:r>
              <a:rPr lang="en-US" dirty="0">
                <a:solidFill>
                  <a:srgbClr val="111111"/>
                </a:solidFill>
              </a:rPr>
              <a:t>domain.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a:t>
            </a:r>
            <a:r>
              <a:rPr lang="en-US" dirty="0">
                <a:solidFill>
                  <a:srgbClr val="111111"/>
                </a:solidFill>
              </a:rPr>
              <a:t>-F command is shorthand for Filter and is filtering for on all the </a:t>
            </a:r>
            <a:r>
              <a:rPr lang="en-US" dirty="0" err="1">
                <a:solidFill>
                  <a:srgbClr val="111111"/>
                </a:solidFill>
              </a:rPr>
              <a:t>SamAccountName</a:t>
            </a:r>
            <a:r>
              <a:rPr lang="en-US" dirty="0">
                <a:solidFill>
                  <a:srgbClr val="111111"/>
                </a:solidFill>
              </a:rPr>
              <a:t>(s).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a:t>
            </a:r>
            <a:r>
              <a:rPr lang="en-US" dirty="0">
                <a:solidFill>
                  <a:srgbClr val="111111"/>
                </a:solidFill>
              </a:rPr>
              <a:t>-</a:t>
            </a:r>
            <a:r>
              <a:rPr lang="en-US" dirty="0" err="1">
                <a:solidFill>
                  <a:srgbClr val="111111"/>
                </a:solidFill>
              </a:rPr>
              <a:t>eq</a:t>
            </a:r>
            <a:r>
              <a:rPr lang="en-US" dirty="0">
                <a:solidFill>
                  <a:srgbClr val="111111"/>
                </a:solidFill>
              </a:rPr>
              <a:t> performs a string comparison between $Username and the </a:t>
            </a:r>
            <a:r>
              <a:rPr lang="en-US" dirty="0" err="1">
                <a:solidFill>
                  <a:srgbClr val="111111"/>
                </a:solidFill>
              </a:rPr>
              <a:t>SamAccountName</a:t>
            </a:r>
            <a:r>
              <a:rPr lang="en-US" dirty="0">
                <a:solidFill>
                  <a:srgbClr val="111111"/>
                </a:solidFill>
              </a:rPr>
              <a:t>.  If it finds a </a:t>
            </a:r>
            <a:r>
              <a:rPr lang="en-US" dirty="0" err="1">
                <a:solidFill>
                  <a:srgbClr val="111111"/>
                </a:solidFill>
              </a:rPr>
              <a:t>SamAccountName</a:t>
            </a:r>
            <a:r>
              <a:rPr lang="en-US" dirty="0">
                <a:solidFill>
                  <a:srgbClr val="111111"/>
                </a:solidFill>
              </a:rPr>
              <a:t> that exists, it generates warning and does not write the user account.  </a:t>
            </a:r>
            <a:endParaRPr lang="en-US" dirty="0" smtClean="0">
              <a:solidFill>
                <a:srgbClr val="111111"/>
              </a:solidFill>
            </a:endParaRPr>
          </a:p>
          <a:p>
            <a:endParaRPr lang="en-US" dirty="0">
              <a:solidFill>
                <a:srgbClr val="111111"/>
              </a:solidFill>
            </a:endParaRPr>
          </a:p>
          <a:p>
            <a:r>
              <a:rPr lang="en-US" dirty="0"/>
              <a:t>If the If statement does not find an existing user, the “New-</a:t>
            </a:r>
            <a:r>
              <a:rPr lang="en-US" dirty="0" err="1"/>
              <a:t>ADUser</a:t>
            </a:r>
            <a:r>
              <a:rPr lang="en-US" dirty="0"/>
              <a:t>” cmdlet is called.  </a:t>
            </a:r>
            <a:endParaRPr lang="en-US" dirty="0" smtClean="0"/>
          </a:p>
          <a:p>
            <a:endParaRPr lang="en-US" dirty="0"/>
          </a:p>
          <a:p>
            <a:r>
              <a:rPr lang="en-US" dirty="0" smtClean="0"/>
              <a:t>The </a:t>
            </a:r>
            <a:r>
              <a:rPr lang="en-US" dirty="0" err="1"/>
              <a:t>foreach</a:t>
            </a:r>
            <a:r>
              <a:rPr lang="en-US" dirty="0"/>
              <a:t> loop script variable values are then assigned to the New-</a:t>
            </a:r>
            <a:r>
              <a:rPr lang="en-US" dirty="0" err="1"/>
              <a:t>ADUser</a:t>
            </a:r>
            <a:r>
              <a:rPr lang="en-US" dirty="0"/>
              <a:t> cmdlet parameter values that define an AD user.  For instance the New-</a:t>
            </a:r>
            <a:r>
              <a:rPr lang="en-US" dirty="0" err="1"/>
              <a:t>ADUser</a:t>
            </a:r>
            <a:r>
              <a:rPr lang="en-US" dirty="0"/>
              <a:t> cmdlet parameter for a user’s first name is </a:t>
            </a:r>
            <a:r>
              <a:rPr lang="en-US" dirty="0" err="1"/>
              <a:t>GivenName</a:t>
            </a:r>
            <a:r>
              <a:rPr lang="en-US" dirty="0"/>
              <a:t>.  The value of the script variable $</a:t>
            </a:r>
            <a:r>
              <a:rPr lang="en-US" dirty="0" err="1"/>
              <a:t>Firstname</a:t>
            </a:r>
            <a:r>
              <a:rPr lang="en-US" dirty="0"/>
              <a:t> is now assigned to the </a:t>
            </a:r>
            <a:r>
              <a:rPr lang="en-US" dirty="0" err="1"/>
              <a:t>GivenName</a:t>
            </a:r>
            <a:r>
              <a:rPr lang="en-US" dirty="0"/>
              <a:t> parameter of AD by the line “-</a:t>
            </a:r>
            <a:r>
              <a:rPr lang="en-US" dirty="0" err="1"/>
              <a:t>GivenName</a:t>
            </a:r>
            <a:r>
              <a:rPr lang="en-US" dirty="0"/>
              <a:t> $</a:t>
            </a:r>
            <a:r>
              <a:rPr lang="en-US" dirty="0" err="1"/>
              <a:t>Firstname</a:t>
            </a:r>
            <a:r>
              <a:rPr lang="en-US" dirty="0"/>
              <a:t> `”.  </a:t>
            </a:r>
            <a:endParaRPr lang="en-US" dirty="0" smtClean="0"/>
          </a:p>
          <a:p>
            <a:endParaRPr lang="en-US" dirty="0"/>
          </a:p>
          <a:p>
            <a:pPr marL="285750" indent="-285750">
              <a:buFont typeface="Arial" panose="020B0604020202020204" pitchFamily="34" charset="0"/>
              <a:buChar char="•"/>
            </a:pPr>
            <a:r>
              <a:rPr lang="en-US" dirty="0" smtClean="0"/>
              <a:t>The </a:t>
            </a:r>
            <a:r>
              <a:rPr lang="en-US" dirty="0"/>
              <a:t>” ` ” (</a:t>
            </a:r>
            <a:r>
              <a:rPr lang="en-US" dirty="0" err="1"/>
              <a:t>backtick</a:t>
            </a:r>
            <a:r>
              <a:rPr lang="en-US" dirty="0"/>
              <a:t>) character allows the commands to be wrapped to the next line.  </a:t>
            </a:r>
            <a:endParaRPr lang="en-US" dirty="0" smtClean="0"/>
          </a:p>
          <a:p>
            <a:endParaRPr lang="en-US" dirty="0"/>
          </a:p>
          <a:p>
            <a:pPr marL="285750" indent="-285750">
              <a:buFont typeface="Arial" panose="020B0604020202020204" pitchFamily="34" charset="0"/>
              <a:buChar char="•"/>
            </a:pPr>
            <a:r>
              <a:rPr lang="en-US" dirty="0" smtClean="0"/>
              <a:t>The </a:t>
            </a:r>
            <a:r>
              <a:rPr lang="en-US" dirty="0"/>
              <a:t>” – ” (hyphen) is used to designate a parameter, in this case a New-</a:t>
            </a:r>
            <a:r>
              <a:rPr lang="en-US" dirty="0" err="1"/>
              <a:t>ADUser</a:t>
            </a:r>
            <a:r>
              <a:rPr lang="en-US" dirty="0"/>
              <a:t> cmdlet parameter.</a:t>
            </a:r>
            <a:endParaRPr lang="en-US" dirty="0"/>
          </a:p>
        </p:txBody>
      </p:sp>
    </p:spTree>
    <p:extLst>
      <p:ext uri="{BB962C8B-B14F-4D97-AF65-F5344CB8AC3E}">
        <p14:creationId xmlns:p14="http://schemas.microsoft.com/office/powerpoint/2010/main" val="3780461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0" y="2312538"/>
            <a:ext cx="12192000" cy="2585323"/>
          </a:xfrm>
          <a:prstGeom prst="rect">
            <a:avLst/>
          </a:prstGeom>
        </p:spPr>
        <p:txBody>
          <a:bodyPr wrap="square">
            <a:spAutoFit/>
          </a:bodyPr>
          <a:lstStyle/>
          <a:p>
            <a:pPr marL="285750" indent="-285750">
              <a:buFont typeface="Arial" panose="020B0604020202020204" pitchFamily="34" charset="0"/>
              <a:buChar char="•"/>
            </a:pPr>
            <a:r>
              <a:rPr lang="en-US" dirty="0">
                <a:solidFill>
                  <a:srgbClr val="111111"/>
                </a:solidFill>
              </a:rPr>
              <a:t>The line “-</a:t>
            </a:r>
            <a:r>
              <a:rPr lang="en-US" dirty="0" err="1">
                <a:solidFill>
                  <a:srgbClr val="111111"/>
                </a:solidFill>
              </a:rPr>
              <a:t>AccountPassword</a:t>
            </a:r>
            <a:r>
              <a:rPr lang="en-US" dirty="0">
                <a:solidFill>
                  <a:srgbClr val="111111"/>
                </a:solidFill>
              </a:rPr>
              <a:t> (</a:t>
            </a:r>
            <a:r>
              <a:rPr lang="en-US" dirty="0" err="1">
                <a:solidFill>
                  <a:srgbClr val="111111"/>
                </a:solidFill>
              </a:rPr>
              <a:t>convertto-securestring</a:t>
            </a:r>
            <a:r>
              <a:rPr lang="en-US" dirty="0">
                <a:solidFill>
                  <a:srgbClr val="111111"/>
                </a:solidFill>
              </a:rPr>
              <a:t> $Password -</a:t>
            </a:r>
            <a:r>
              <a:rPr lang="en-US" dirty="0" err="1">
                <a:solidFill>
                  <a:srgbClr val="111111"/>
                </a:solidFill>
              </a:rPr>
              <a:t>AsPlainText</a:t>
            </a:r>
            <a:r>
              <a:rPr lang="en-US" dirty="0">
                <a:solidFill>
                  <a:srgbClr val="111111"/>
                </a:solidFill>
              </a:rPr>
              <a:t> -Force) -</a:t>
            </a:r>
            <a:r>
              <a:rPr lang="en-US" dirty="0" err="1">
                <a:solidFill>
                  <a:srgbClr val="111111"/>
                </a:solidFill>
              </a:rPr>
              <a:t>ChangePasswordAtLogon</a:t>
            </a:r>
            <a:r>
              <a:rPr lang="en-US" dirty="0">
                <a:solidFill>
                  <a:srgbClr val="111111"/>
                </a:solidFill>
              </a:rPr>
              <a:t> $True” assigns the value in the $Password variable to the New-</a:t>
            </a:r>
            <a:r>
              <a:rPr lang="en-US" dirty="0" err="1">
                <a:solidFill>
                  <a:srgbClr val="111111"/>
                </a:solidFill>
              </a:rPr>
              <a:t>ADUser</a:t>
            </a:r>
            <a:r>
              <a:rPr lang="en-US" dirty="0">
                <a:solidFill>
                  <a:srgbClr val="111111"/>
                </a:solidFill>
              </a:rPr>
              <a:t> cmdlet parameter and forces the user to change their password at first login</a:t>
            </a:r>
            <a:r>
              <a:rPr lang="en-US" dirty="0" smtClean="0">
                <a:solidFill>
                  <a:srgbClr val="111111"/>
                </a:solidFill>
              </a:rPr>
              <a:t>.</a:t>
            </a:r>
            <a:r>
              <a:rPr lang="en-US" dirty="0">
                <a:solidFill>
                  <a:srgbClr val="111111"/>
                </a:solidFill>
              </a:rPr>
              <a:t> </a:t>
            </a:r>
          </a:p>
          <a:p>
            <a:pPr marL="285750" indent="-285750">
              <a:buFont typeface="Arial" panose="020B0604020202020204" pitchFamily="34" charset="0"/>
              <a:buChar char="•"/>
            </a:pPr>
            <a:r>
              <a:rPr lang="en-US" dirty="0" smtClean="0">
                <a:solidFill>
                  <a:srgbClr val="111111"/>
                </a:solidFill>
              </a:rPr>
              <a:t>The </a:t>
            </a:r>
            <a:r>
              <a:rPr lang="en-US" dirty="0">
                <a:solidFill>
                  <a:srgbClr val="111111"/>
                </a:solidFill>
              </a:rPr>
              <a:t>first user has been written to the AD domain.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a:t>
            </a:r>
            <a:r>
              <a:rPr lang="en-US" dirty="0" err="1">
                <a:solidFill>
                  <a:srgbClr val="111111"/>
                </a:solidFill>
              </a:rPr>
              <a:t>foreach</a:t>
            </a:r>
            <a:r>
              <a:rPr lang="en-US" dirty="0">
                <a:solidFill>
                  <a:srgbClr val="111111"/>
                </a:solidFill>
              </a:rPr>
              <a:t> loop will then read the next line of .CSV data and write the </a:t>
            </a:r>
            <a:r>
              <a:rPr lang="en-US" dirty="0" smtClean="0">
                <a:solidFill>
                  <a:srgbClr val="111111"/>
                </a:solidFill>
              </a:rPr>
              <a:t>next new </a:t>
            </a:r>
            <a:r>
              <a:rPr lang="en-US" dirty="0">
                <a:solidFill>
                  <a:srgbClr val="111111"/>
                </a:solidFill>
              </a:rPr>
              <a:t>user to the AD domain and so on and so forth until the last line of user data is read and written.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The </a:t>
            </a:r>
            <a:r>
              <a:rPr lang="en-US" dirty="0" err="1" smtClean="0">
                <a:solidFill>
                  <a:srgbClr val="111111"/>
                </a:solidFill>
              </a:rPr>
              <a:t>foreach</a:t>
            </a:r>
            <a:r>
              <a:rPr lang="en-US" dirty="0" smtClean="0">
                <a:solidFill>
                  <a:srgbClr val="111111"/>
                </a:solidFill>
              </a:rPr>
              <a:t> loop has an advantage over a for loop here.</a:t>
            </a:r>
            <a:r>
              <a:rPr lang="en-US" dirty="0">
                <a:solidFill>
                  <a:srgbClr val="111111"/>
                </a:solidFill>
              </a:rPr>
              <a:t>  </a:t>
            </a:r>
            <a:r>
              <a:rPr lang="en-US" dirty="0" smtClean="0">
                <a:solidFill>
                  <a:srgbClr val="111111"/>
                </a:solidFill>
              </a:rPr>
              <a:t>The </a:t>
            </a:r>
            <a:r>
              <a:rPr lang="en-US" dirty="0" err="1">
                <a:solidFill>
                  <a:srgbClr val="111111"/>
                </a:solidFill>
              </a:rPr>
              <a:t>foreach</a:t>
            </a:r>
            <a:r>
              <a:rPr lang="en-US" dirty="0">
                <a:solidFill>
                  <a:srgbClr val="111111"/>
                </a:solidFill>
              </a:rPr>
              <a:t> loop will “understand” when the last line of data is </a:t>
            </a:r>
            <a:r>
              <a:rPr lang="en-US" dirty="0" smtClean="0">
                <a:solidFill>
                  <a:srgbClr val="111111"/>
                </a:solidFill>
              </a:rPr>
              <a:t>read and </a:t>
            </a:r>
            <a:r>
              <a:rPr lang="en-US" dirty="0">
                <a:solidFill>
                  <a:srgbClr val="111111"/>
                </a:solidFill>
              </a:rPr>
              <a:t>will end cleanly.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In </a:t>
            </a:r>
            <a:r>
              <a:rPr lang="en-US" dirty="0">
                <a:solidFill>
                  <a:srgbClr val="111111"/>
                </a:solidFill>
              </a:rPr>
              <a:t>a for loop, the user must tell the loop where the last line is (how many iterations of the loop exist).</a:t>
            </a:r>
            <a:endParaRPr lang="en-US" b="0" i="0" dirty="0">
              <a:solidFill>
                <a:srgbClr val="111111"/>
              </a:solidFill>
              <a:effectLst/>
            </a:endParaRPr>
          </a:p>
        </p:txBody>
      </p:sp>
    </p:spTree>
    <p:extLst>
      <p:ext uri="{BB962C8B-B14F-4D97-AF65-F5344CB8AC3E}">
        <p14:creationId xmlns:p14="http://schemas.microsoft.com/office/powerpoint/2010/main" val="3685596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1" y="1430229"/>
            <a:ext cx="12192000" cy="923330"/>
          </a:xfrm>
          <a:prstGeom prst="rect">
            <a:avLst/>
          </a:prstGeom>
        </p:spPr>
        <p:txBody>
          <a:bodyPr wrap="square">
            <a:spAutoFit/>
          </a:bodyPr>
          <a:lstStyle/>
          <a:p>
            <a:r>
              <a:rPr lang="en-US" dirty="0" smtClean="0"/>
              <a:t>To run the PowerShell script, right </a:t>
            </a:r>
            <a:r>
              <a:rPr lang="en-US" dirty="0"/>
              <a:t>click on the script and select Run with PowerShell or Edit.  </a:t>
            </a:r>
            <a:r>
              <a:rPr lang="en-US" dirty="0" smtClean="0"/>
              <a:t>Edit is used in this project and </a:t>
            </a:r>
            <a:r>
              <a:rPr lang="en-US" dirty="0"/>
              <a:t>brings up the following window</a:t>
            </a:r>
            <a:r>
              <a:rPr lang="en-US" dirty="0" smtClean="0"/>
              <a:t>. </a:t>
            </a:r>
            <a:r>
              <a:rPr lang="en-US" dirty="0"/>
              <a:t>This window allows you to </a:t>
            </a:r>
            <a:r>
              <a:rPr lang="en-US" dirty="0" smtClean="0"/>
              <a:t>see and edit </a:t>
            </a:r>
            <a:r>
              <a:rPr lang="en-US" dirty="0"/>
              <a:t>the script.  Click the green button that is circled in the image to run the script.  After running the script, the users will be added to the active directory domain</a:t>
            </a:r>
            <a:endParaRPr lang="en-US" b="0" i="0" dirty="0">
              <a:solidFill>
                <a:srgbClr val="111111"/>
              </a:solidFill>
              <a:effectLst/>
            </a:endParaRPr>
          </a:p>
        </p:txBody>
      </p:sp>
      <p:pic>
        <p:nvPicPr>
          <p:cNvPr id="3074" name="Picture 2" descr="https://cmit220.ronniekupfer.com/wp/wp-content/uploads/2021/04/RunCreateUsersScriptInPowerSh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39" y="2275921"/>
            <a:ext cx="10065321" cy="458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215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1" y="1430229"/>
            <a:ext cx="12192000" cy="369332"/>
          </a:xfrm>
          <a:prstGeom prst="rect">
            <a:avLst/>
          </a:prstGeom>
        </p:spPr>
        <p:txBody>
          <a:bodyPr wrap="square">
            <a:spAutoFit/>
          </a:bodyPr>
          <a:lstStyle/>
          <a:p>
            <a:r>
              <a:rPr lang="en-US" dirty="0"/>
              <a:t>Go to the AD Management console to verify the users have been added as below.</a:t>
            </a:r>
            <a:endParaRPr lang="en-US" b="0" i="0" dirty="0">
              <a:solidFill>
                <a:srgbClr val="111111"/>
              </a:solidFill>
              <a:effectLst/>
            </a:endParaRPr>
          </a:p>
        </p:txBody>
      </p:sp>
      <p:pic>
        <p:nvPicPr>
          <p:cNvPr id="7170" name="Picture 2" descr="https://cmit220.ronniekupfer.com/wp/wp-content/uploads/2021/05/ADUs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1799561"/>
            <a:ext cx="640080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78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1" y="1430229"/>
            <a:ext cx="12192000" cy="646331"/>
          </a:xfrm>
          <a:prstGeom prst="rect">
            <a:avLst/>
          </a:prstGeom>
        </p:spPr>
        <p:txBody>
          <a:bodyPr wrap="square">
            <a:spAutoFit/>
          </a:bodyPr>
          <a:lstStyle/>
          <a:p>
            <a:r>
              <a:rPr lang="en-US" dirty="0"/>
              <a:t>Select a user and review their properties to make sure the script added the user data appropriately as shown in the next four images</a:t>
            </a:r>
            <a:r>
              <a:rPr lang="en-US" dirty="0" smtClean="0"/>
              <a:t>.</a:t>
            </a:r>
            <a:endParaRPr lang="en-US" b="0" i="0" dirty="0">
              <a:solidFill>
                <a:srgbClr val="111111"/>
              </a:solidFill>
              <a:effectLst/>
            </a:endParaRPr>
          </a:p>
        </p:txBody>
      </p:sp>
      <p:pic>
        <p:nvPicPr>
          <p:cNvPr id="8194" name="Picture 2" descr="https://cmit220.ronniekupfer.com/wp/wp-content/uploads/2021/04/UserGeneralProper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347" y="2076560"/>
            <a:ext cx="3523488" cy="47814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cmit220.ronniekupfer.com/wp/wp-content/uploads/2021/04/UserOrganizationProper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183" y="2076560"/>
            <a:ext cx="3245993" cy="478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09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83755"/>
          </a:xfrm>
        </p:spPr>
        <p:txBody>
          <a:bodyPr>
            <a:normAutofit/>
          </a:bodyPr>
          <a:lstStyle/>
          <a:p>
            <a:r>
              <a:rPr lang="en-US" sz="5400" b="1" dirty="0" smtClean="0">
                <a:latin typeface="+mn-lt"/>
              </a:rPr>
              <a:t>PROJECT OUTLINE</a:t>
            </a:r>
            <a:endParaRPr lang="en-US" sz="5400" b="1" dirty="0">
              <a:latin typeface="+mn-lt"/>
            </a:endParaRPr>
          </a:p>
        </p:txBody>
      </p:sp>
      <p:sp>
        <p:nvSpPr>
          <p:cNvPr id="3" name="Rectangle 2"/>
          <p:cNvSpPr/>
          <p:nvPr/>
        </p:nvSpPr>
        <p:spPr>
          <a:xfrm>
            <a:off x="0" y="2086600"/>
            <a:ext cx="12192000" cy="3539430"/>
          </a:xfrm>
          <a:prstGeom prst="rect">
            <a:avLst/>
          </a:prstGeom>
        </p:spPr>
        <p:txBody>
          <a:bodyPr wrap="square">
            <a:spAutoFit/>
          </a:bodyPr>
          <a:lstStyle/>
          <a:p>
            <a:pPr>
              <a:buFont typeface="+mj-lt"/>
              <a:buAutoNum type="arabicPeriod"/>
            </a:pPr>
            <a:r>
              <a:rPr lang="en-US" sz="2800" dirty="0">
                <a:solidFill>
                  <a:srgbClr val="111111"/>
                </a:solidFill>
              </a:rPr>
              <a:t>Organize a spreadsheet of users with their applicable user information into a clear visual presentation of the users</a:t>
            </a:r>
            <a:r>
              <a:rPr lang="en-US" sz="2800" dirty="0" smtClean="0">
                <a:solidFill>
                  <a:srgbClr val="111111"/>
                </a:solidFill>
              </a:rPr>
              <a:t>.</a:t>
            </a:r>
            <a:endParaRPr lang="en-US" sz="2800" dirty="0">
              <a:solidFill>
                <a:srgbClr val="111111"/>
              </a:solidFill>
            </a:endParaRPr>
          </a:p>
          <a:p>
            <a:pPr>
              <a:buFont typeface="+mj-lt"/>
              <a:buAutoNum type="arabicPeriod"/>
            </a:pPr>
            <a:r>
              <a:rPr lang="en-US" sz="2800" dirty="0">
                <a:solidFill>
                  <a:srgbClr val="111111"/>
                </a:solidFill>
              </a:rPr>
              <a:t>Convert the spreadsheet into a .CSV file</a:t>
            </a:r>
            <a:r>
              <a:rPr lang="en-US" sz="2800" dirty="0" smtClean="0">
                <a:solidFill>
                  <a:srgbClr val="111111"/>
                </a:solidFill>
              </a:rPr>
              <a:t>.</a:t>
            </a:r>
            <a:endParaRPr lang="en-US" sz="2800" dirty="0">
              <a:solidFill>
                <a:srgbClr val="111111"/>
              </a:solidFill>
            </a:endParaRPr>
          </a:p>
          <a:p>
            <a:pPr>
              <a:buFont typeface="+mj-lt"/>
              <a:buAutoNum type="arabicPeriod"/>
            </a:pPr>
            <a:r>
              <a:rPr lang="en-US" sz="2800" dirty="0">
                <a:solidFill>
                  <a:srgbClr val="111111"/>
                </a:solidFill>
              </a:rPr>
              <a:t>Obtain/write/improve a PowerShell script that will take the .CSV data and write them to the Active Directory domain as users</a:t>
            </a:r>
            <a:r>
              <a:rPr lang="en-US" sz="2800" dirty="0" smtClean="0">
                <a:solidFill>
                  <a:srgbClr val="111111"/>
                </a:solidFill>
              </a:rPr>
              <a:t>.</a:t>
            </a:r>
            <a:endParaRPr lang="en-US" sz="2800" dirty="0">
              <a:solidFill>
                <a:srgbClr val="111111"/>
              </a:solidFill>
            </a:endParaRPr>
          </a:p>
          <a:p>
            <a:pPr>
              <a:buFont typeface="+mj-lt"/>
              <a:buAutoNum type="arabicPeriod"/>
            </a:pPr>
            <a:r>
              <a:rPr lang="en-US" sz="2800" dirty="0">
                <a:solidFill>
                  <a:srgbClr val="111111"/>
                </a:solidFill>
              </a:rPr>
              <a:t>Run the PowerShell script and create the users</a:t>
            </a:r>
            <a:r>
              <a:rPr lang="en-US" sz="2800" dirty="0" smtClean="0">
                <a:solidFill>
                  <a:srgbClr val="111111"/>
                </a:solidFill>
              </a:rPr>
              <a:t>.</a:t>
            </a:r>
            <a:endParaRPr lang="en-US" sz="2800" dirty="0">
              <a:solidFill>
                <a:srgbClr val="111111"/>
              </a:solidFill>
            </a:endParaRPr>
          </a:p>
          <a:p>
            <a:pPr>
              <a:buFont typeface="+mj-lt"/>
              <a:buAutoNum type="arabicPeriod"/>
            </a:pPr>
            <a:r>
              <a:rPr lang="en-US" sz="2800" dirty="0">
                <a:solidFill>
                  <a:srgbClr val="111111"/>
                </a:solidFill>
              </a:rPr>
              <a:t>Apply a login script to the new users with a minimal of mouse clicks</a:t>
            </a:r>
            <a:r>
              <a:rPr lang="en-US" sz="2800" dirty="0" smtClean="0">
                <a:solidFill>
                  <a:srgbClr val="111111"/>
                </a:solidFill>
              </a:rPr>
              <a:t>.</a:t>
            </a:r>
            <a:endParaRPr lang="en-US" sz="2800" dirty="0">
              <a:solidFill>
                <a:srgbClr val="111111"/>
              </a:solidFill>
            </a:endParaRPr>
          </a:p>
          <a:p>
            <a:pPr>
              <a:buFont typeface="+mj-lt"/>
              <a:buAutoNum type="arabicPeriod"/>
            </a:pPr>
            <a:r>
              <a:rPr lang="en-US" sz="2800" dirty="0">
                <a:solidFill>
                  <a:srgbClr val="111111"/>
                </a:solidFill>
              </a:rPr>
              <a:t>Use a script to export the users in an Active Directory domain to a .CSV file.</a:t>
            </a:r>
            <a:endParaRPr lang="en-US" sz="2800" b="0" i="0" dirty="0">
              <a:solidFill>
                <a:srgbClr val="111111"/>
              </a:solidFill>
              <a:effectLst/>
            </a:endParaRPr>
          </a:p>
        </p:txBody>
      </p:sp>
    </p:spTree>
    <p:extLst>
      <p:ext uri="{BB962C8B-B14F-4D97-AF65-F5344CB8AC3E}">
        <p14:creationId xmlns:p14="http://schemas.microsoft.com/office/powerpoint/2010/main" val="2754344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8875775" y="3356565"/>
            <a:ext cx="3218687" cy="1477328"/>
          </a:xfrm>
          <a:prstGeom prst="rect">
            <a:avLst/>
          </a:prstGeom>
        </p:spPr>
        <p:txBody>
          <a:bodyPr wrap="square">
            <a:spAutoFit/>
          </a:bodyPr>
          <a:lstStyle/>
          <a:p>
            <a:r>
              <a:rPr lang="en-US" dirty="0" smtClean="0"/>
              <a:t>This image shows </a:t>
            </a:r>
            <a:r>
              <a:rPr lang="en-US" dirty="0"/>
              <a:t>the check box for “User must change password at next logon” has been selected as the PowerShell script designated. </a:t>
            </a:r>
            <a:endParaRPr lang="en-US" b="0" i="0" dirty="0">
              <a:solidFill>
                <a:srgbClr val="111111"/>
              </a:solidFill>
              <a:effectLst/>
            </a:endParaRPr>
          </a:p>
        </p:txBody>
      </p:sp>
      <p:pic>
        <p:nvPicPr>
          <p:cNvPr id="8198" name="Picture 6" descr="https://cmit220.ronniekupfer.com/wp/wp-content/uploads/2021/04/UserAddressProper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7" y="2076560"/>
            <a:ext cx="3352800" cy="478144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cmit220.ronniekupfer.com/wp/wp-content/uploads/2021/04/UserAccountProper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335" y="2076560"/>
            <a:ext cx="3584449" cy="478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19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1" y="1430229"/>
            <a:ext cx="12192000" cy="369332"/>
          </a:xfrm>
          <a:prstGeom prst="rect">
            <a:avLst/>
          </a:prstGeom>
        </p:spPr>
        <p:txBody>
          <a:bodyPr wrap="square">
            <a:spAutoFit/>
          </a:bodyPr>
          <a:lstStyle/>
          <a:p>
            <a:pPr algn="ctr"/>
            <a:r>
              <a:rPr lang="en-US" b="1" dirty="0"/>
              <a:t>Assigning The Login Script With Minimal Mouse Clicks</a:t>
            </a:r>
          </a:p>
        </p:txBody>
      </p:sp>
      <p:sp>
        <p:nvSpPr>
          <p:cNvPr id="4" name="Rectangle 3"/>
          <p:cNvSpPr/>
          <p:nvPr/>
        </p:nvSpPr>
        <p:spPr>
          <a:xfrm>
            <a:off x="-1" y="2029462"/>
            <a:ext cx="12192000" cy="1200329"/>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11111"/>
                </a:solidFill>
              </a:rPr>
              <a:t>Place </a:t>
            </a:r>
            <a:r>
              <a:rPr lang="en-US" dirty="0">
                <a:solidFill>
                  <a:srgbClr val="111111"/>
                </a:solidFill>
              </a:rPr>
              <a:t>the login script (login.bat) on the server at the following location: </a:t>
            </a:r>
          </a:p>
          <a:p>
            <a:r>
              <a:rPr lang="en-US" dirty="0" smtClean="0">
                <a:solidFill>
                  <a:srgbClr val="111111"/>
                </a:solidFill>
              </a:rPr>
              <a:t>		C</a:t>
            </a:r>
            <a:r>
              <a:rPr lang="en-US" dirty="0">
                <a:solidFill>
                  <a:srgbClr val="111111"/>
                </a:solidFill>
              </a:rPr>
              <a:t>:\</a:t>
            </a:r>
            <a:r>
              <a:rPr lang="en-US" dirty="0" smtClean="0">
                <a:solidFill>
                  <a:srgbClr val="111111"/>
                </a:solidFill>
              </a:rPr>
              <a:t>Windows\SYSVOL\sysvol\ronniekupfer.org\scripts</a:t>
            </a:r>
          </a:p>
          <a:p>
            <a:pPr marL="285750" indent="-285750">
              <a:buFont typeface="Arial" panose="020B0604020202020204" pitchFamily="34" charset="0"/>
              <a:buChar char="•"/>
            </a:pPr>
            <a:r>
              <a:rPr lang="en-US" dirty="0" smtClean="0">
                <a:solidFill>
                  <a:srgbClr val="111111"/>
                </a:solidFill>
              </a:rPr>
              <a:t>Highlight </a:t>
            </a:r>
            <a:r>
              <a:rPr lang="en-US" dirty="0">
                <a:solidFill>
                  <a:srgbClr val="111111"/>
                </a:solidFill>
              </a:rPr>
              <a:t>all the new users added in the specified OU (in this case Project220) by clicking on one user and pressing CTRL + A.  </a:t>
            </a: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Right-click </a:t>
            </a:r>
            <a:r>
              <a:rPr lang="en-US" dirty="0">
                <a:solidFill>
                  <a:srgbClr val="111111"/>
                </a:solidFill>
              </a:rPr>
              <a:t>on one of the users and select Properties as shown below.</a:t>
            </a:r>
            <a:endParaRPr lang="en-US" b="0" i="0" dirty="0">
              <a:solidFill>
                <a:srgbClr val="111111"/>
              </a:solidFill>
              <a:effectLst/>
            </a:endParaRPr>
          </a:p>
        </p:txBody>
      </p:sp>
      <p:pic>
        <p:nvPicPr>
          <p:cNvPr id="10242" name="Picture 2" descr="https://cmit220.ronniekupfer.com/wp/wp-content/uploads/2021/04/SelectAllUsersProper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24" y="3211361"/>
            <a:ext cx="8057007" cy="364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20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BULK LOADING USERS</a:t>
            </a:r>
          </a:p>
        </p:txBody>
      </p:sp>
      <p:sp>
        <p:nvSpPr>
          <p:cNvPr id="3" name="Rectangle 2"/>
          <p:cNvSpPr/>
          <p:nvPr/>
        </p:nvSpPr>
        <p:spPr>
          <a:xfrm>
            <a:off x="-1" y="1430229"/>
            <a:ext cx="12192000" cy="369332"/>
          </a:xfrm>
          <a:prstGeom prst="rect">
            <a:avLst/>
          </a:prstGeom>
        </p:spPr>
        <p:txBody>
          <a:bodyPr wrap="square">
            <a:spAutoFit/>
          </a:bodyPr>
          <a:lstStyle/>
          <a:p>
            <a:pPr algn="ctr"/>
            <a:r>
              <a:rPr lang="en-US" b="1" dirty="0"/>
              <a:t>Assigning The Login Script With Minimal Mouse Clicks</a:t>
            </a:r>
          </a:p>
        </p:txBody>
      </p:sp>
      <p:sp>
        <p:nvSpPr>
          <p:cNvPr id="4" name="Rectangle 3"/>
          <p:cNvSpPr/>
          <p:nvPr/>
        </p:nvSpPr>
        <p:spPr>
          <a:xfrm>
            <a:off x="-1" y="2029462"/>
            <a:ext cx="12192000" cy="369332"/>
          </a:xfrm>
          <a:prstGeom prst="rect">
            <a:avLst/>
          </a:prstGeom>
        </p:spPr>
        <p:txBody>
          <a:bodyPr wrap="square">
            <a:spAutoFit/>
          </a:bodyPr>
          <a:lstStyle/>
          <a:p>
            <a:pPr marL="285750" indent="-285750">
              <a:buFont typeface="Arial" panose="020B0604020202020204" pitchFamily="34" charset="0"/>
              <a:buChar char="•"/>
            </a:pPr>
            <a:r>
              <a:rPr lang="en-US" dirty="0"/>
              <a:t>Select the Profile tab &gt; check the Logon script: box &gt; and type “login.bat” in the field as shown below.</a:t>
            </a:r>
            <a:endParaRPr lang="en-US" b="0" i="0" dirty="0">
              <a:solidFill>
                <a:srgbClr val="111111"/>
              </a:solidFill>
              <a:effectLst/>
            </a:endParaRPr>
          </a:p>
        </p:txBody>
      </p:sp>
      <p:pic>
        <p:nvPicPr>
          <p:cNvPr id="11266" name="Picture 2" descr="https://cmit220.ronniekupfer.com/wp/wp-content/uploads/2021/04/AddScriptNameToPro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79" y="2379535"/>
            <a:ext cx="3810000" cy="4391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30823" y="4251882"/>
            <a:ext cx="4081145" cy="646331"/>
          </a:xfrm>
          <a:prstGeom prst="rect">
            <a:avLst/>
          </a:prstGeom>
        </p:spPr>
        <p:txBody>
          <a:bodyPr wrap="square">
            <a:spAutoFit/>
          </a:bodyPr>
          <a:lstStyle/>
          <a:p>
            <a:r>
              <a:rPr lang="en-US" dirty="0">
                <a:solidFill>
                  <a:srgbClr val="111111"/>
                </a:solidFill>
              </a:rPr>
              <a:t>Click Apply and OK and the login script will be added to all the selected users. </a:t>
            </a:r>
            <a:endParaRPr lang="en-US" dirty="0"/>
          </a:p>
        </p:txBody>
      </p:sp>
    </p:spTree>
    <p:extLst>
      <p:ext uri="{BB962C8B-B14F-4D97-AF65-F5344CB8AC3E}">
        <p14:creationId xmlns:p14="http://schemas.microsoft.com/office/powerpoint/2010/main" val="1619327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a:t>
            </a:r>
            <a:r>
              <a:rPr lang="en-US" sz="5400" b="1" dirty="0" smtClean="0">
                <a:latin typeface="+mn-lt"/>
              </a:rPr>
              <a:t>EXPORTING</a:t>
            </a:r>
            <a:r>
              <a:rPr lang="en-US" sz="5400" b="1" dirty="0" smtClean="0">
                <a:latin typeface="+mn-lt"/>
              </a:rPr>
              <a:t> USERS OUT OF AD</a:t>
            </a:r>
            <a:endParaRPr lang="en-US" sz="5400" b="1" dirty="0">
              <a:latin typeface="+mn-lt"/>
            </a:endParaRPr>
          </a:p>
        </p:txBody>
      </p:sp>
      <p:sp>
        <p:nvSpPr>
          <p:cNvPr id="4" name="Rectangle 3"/>
          <p:cNvSpPr/>
          <p:nvPr/>
        </p:nvSpPr>
        <p:spPr>
          <a:xfrm>
            <a:off x="-1" y="2029462"/>
            <a:ext cx="12192000" cy="646331"/>
          </a:xfrm>
          <a:prstGeom prst="rect">
            <a:avLst/>
          </a:prstGeom>
        </p:spPr>
        <p:txBody>
          <a:bodyPr wrap="square">
            <a:spAutoFit/>
          </a:bodyPr>
          <a:lstStyle/>
          <a:p>
            <a:r>
              <a:rPr lang="en-US" dirty="0"/>
              <a:t>The process of exporting to a .CSV file the users that are in an Active Directory domain with a PowerShell script is similar to the process </a:t>
            </a:r>
            <a:r>
              <a:rPr lang="en-US" dirty="0" smtClean="0"/>
              <a:t>of adding </a:t>
            </a:r>
            <a:r>
              <a:rPr lang="en-US" dirty="0"/>
              <a:t>them with a script.  The script required is much simpler however.  This is what the script looks like: </a:t>
            </a:r>
            <a:endParaRPr lang="en-US" b="0" i="0" dirty="0">
              <a:solidFill>
                <a:srgbClr val="111111"/>
              </a:solidFill>
              <a:effectLst/>
            </a:endParaRPr>
          </a:p>
        </p:txBody>
      </p:sp>
      <p:pic>
        <p:nvPicPr>
          <p:cNvPr id="12290" name="Picture 2" descr="https://cmit220.ronniekupfer.com/wp/wp-content/uploads/2021/04/ExportUsersScriptInNotep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0" y="3197388"/>
            <a:ext cx="12109619" cy="28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05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a:t>
            </a:r>
            <a:r>
              <a:rPr lang="en-US" sz="5400" b="1" dirty="0" smtClean="0">
                <a:latin typeface="+mn-lt"/>
              </a:rPr>
              <a:t>EXPORTING</a:t>
            </a:r>
            <a:r>
              <a:rPr lang="en-US" sz="5400" b="1" dirty="0" smtClean="0">
                <a:latin typeface="+mn-lt"/>
              </a:rPr>
              <a:t> USERS OUT OF AD</a:t>
            </a:r>
            <a:endParaRPr lang="en-US" sz="5400" b="1" dirty="0">
              <a:latin typeface="+mn-lt"/>
            </a:endParaRPr>
          </a:p>
        </p:txBody>
      </p:sp>
      <p:sp>
        <p:nvSpPr>
          <p:cNvPr id="4" name="Rectangle 3"/>
          <p:cNvSpPr/>
          <p:nvPr/>
        </p:nvSpPr>
        <p:spPr>
          <a:xfrm>
            <a:off x="-1" y="2029462"/>
            <a:ext cx="12192000" cy="2862322"/>
          </a:xfrm>
          <a:prstGeom prst="rect">
            <a:avLst/>
          </a:prstGeom>
        </p:spPr>
        <p:txBody>
          <a:bodyPr wrap="square">
            <a:spAutoFit/>
          </a:bodyPr>
          <a:lstStyle/>
          <a:p>
            <a:pPr marL="285750" indent="-285750">
              <a:buFont typeface="Arial" panose="020B0604020202020204" pitchFamily="34" charset="0"/>
              <a:buChar char="•"/>
            </a:pPr>
            <a:r>
              <a:rPr lang="en-US" dirty="0"/>
              <a:t>The command Get-</a:t>
            </a:r>
            <a:r>
              <a:rPr lang="en-US" dirty="0" err="1"/>
              <a:t>ADUser</a:t>
            </a:r>
            <a:r>
              <a:rPr lang="en-US" dirty="0"/>
              <a:t> -Filter * -</a:t>
            </a:r>
            <a:r>
              <a:rPr lang="en-US" dirty="0" err="1"/>
              <a:t>SearchBase</a:t>
            </a:r>
            <a:r>
              <a:rPr lang="en-US" dirty="0"/>
              <a:t> looks for all users in the specified OU.  </a:t>
            </a:r>
            <a:endParaRPr lang="en-US" dirty="0" smtClean="0"/>
          </a:p>
          <a:p>
            <a:pPr marL="285750" indent="-285750">
              <a:buFont typeface="Arial" panose="020B0604020202020204" pitchFamily="34" charset="0"/>
              <a:buChar char="•"/>
            </a:pPr>
            <a:r>
              <a:rPr lang="en-US" dirty="0" smtClean="0"/>
              <a:t>The </a:t>
            </a:r>
            <a:r>
              <a:rPr lang="en-US" dirty="0"/>
              <a:t>-Properties * command gets all the properties of each user.</a:t>
            </a:r>
          </a:p>
          <a:p>
            <a:pPr marL="285750" indent="-285750">
              <a:buFont typeface="Arial" panose="020B0604020202020204" pitchFamily="34" charset="0"/>
              <a:buChar char="•"/>
            </a:pPr>
            <a:r>
              <a:rPr lang="en-US" i="1" dirty="0"/>
              <a:t>The OU specified in this script is the OU where the users were bulk loaded to.</a:t>
            </a:r>
            <a:endParaRPr lang="en-US" dirty="0"/>
          </a:p>
          <a:p>
            <a:pPr marL="285750" indent="-285750">
              <a:buFont typeface="Arial" panose="020B0604020202020204" pitchFamily="34" charset="0"/>
              <a:buChar char="•"/>
            </a:pPr>
            <a:r>
              <a:rPr lang="en-US" dirty="0"/>
              <a:t>The |Select-Object command takes the previous command (using the pipe symbol) and passes it to the Select-Object command.  This command selects the properties desired for export.  You must use the active directory parameter names in the script to get the properties you want. </a:t>
            </a:r>
          </a:p>
          <a:p>
            <a:pPr marL="742950" lvl="1" indent="-285750">
              <a:buFont typeface="Arial" panose="020B0604020202020204" pitchFamily="34" charset="0"/>
              <a:buChar char="•"/>
            </a:pPr>
            <a:r>
              <a:rPr lang="en-US" i="1" dirty="0"/>
              <a:t>The properties selected in this script were chosen to reflect the properties of the users that were bulk loaded to the Active Directory domain such that the exported .CSV file looks similar to the .CSV file used to create the users.</a:t>
            </a:r>
            <a:endParaRPr lang="en-US" dirty="0"/>
          </a:p>
          <a:p>
            <a:pPr marL="285750" indent="-285750">
              <a:buFont typeface="Arial" panose="020B0604020202020204" pitchFamily="34" charset="0"/>
              <a:buChar char="•"/>
            </a:pPr>
            <a:r>
              <a:rPr lang="en-US" dirty="0"/>
              <a:t>The |export-csv -path takes the previous commands and exports the data to the path specified as a .CSV file.</a:t>
            </a:r>
          </a:p>
          <a:p>
            <a:r>
              <a:rPr lang="en-US" dirty="0"/>
              <a:t> </a:t>
            </a:r>
            <a:endParaRPr lang="en-US" b="0" i="0" dirty="0">
              <a:solidFill>
                <a:srgbClr val="111111"/>
              </a:solidFill>
              <a:effectLst/>
            </a:endParaRPr>
          </a:p>
        </p:txBody>
      </p:sp>
    </p:spTree>
    <p:extLst>
      <p:ext uri="{BB962C8B-B14F-4D97-AF65-F5344CB8AC3E}">
        <p14:creationId xmlns:p14="http://schemas.microsoft.com/office/powerpoint/2010/main" val="1532192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a:t>
            </a:r>
            <a:r>
              <a:rPr lang="en-US" sz="5400" b="1" dirty="0" smtClean="0">
                <a:latin typeface="+mn-lt"/>
              </a:rPr>
              <a:t>EXPORTING</a:t>
            </a:r>
            <a:r>
              <a:rPr lang="en-US" sz="5400" b="1" dirty="0" smtClean="0">
                <a:latin typeface="+mn-lt"/>
              </a:rPr>
              <a:t> USERS OUT OF AD</a:t>
            </a:r>
            <a:endParaRPr lang="en-US" sz="5400" b="1" dirty="0">
              <a:latin typeface="+mn-lt"/>
            </a:endParaRPr>
          </a:p>
        </p:txBody>
      </p:sp>
      <p:sp>
        <p:nvSpPr>
          <p:cNvPr id="4" name="Rectangle 3"/>
          <p:cNvSpPr/>
          <p:nvPr/>
        </p:nvSpPr>
        <p:spPr>
          <a:xfrm>
            <a:off x="0" y="1507866"/>
            <a:ext cx="12192000" cy="369332"/>
          </a:xfrm>
          <a:prstGeom prst="rect">
            <a:avLst/>
          </a:prstGeom>
        </p:spPr>
        <p:txBody>
          <a:bodyPr wrap="square">
            <a:spAutoFit/>
          </a:bodyPr>
          <a:lstStyle/>
          <a:p>
            <a:pPr algn="ctr"/>
            <a:r>
              <a:rPr lang="en-US" dirty="0"/>
              <a:t>Right click on the </a:t>
            </a:r>
            <a:r>
              <a:rPr lang="en-US" dirty="0" smtClean="0"/>
              <a:t>script </a:t>
            </a:r>
            <a:r>
              <a:rPr lang="en-US" dirty="0"/>
              <a:t>and select Run with PowerShell to execute the script as shown </a:t>
            </a:r>
            <a:r>
              <a:rPr lang="en-US" dirty="0" smtClean="0"/>
              <a:t>below.</a:t>
            </a:r>
            <a:r>
              <a:rPr lang="en-US" dirty="0"/>
              <a:t> </a:t>
            </a:r>
            <a:endParaRPr lang="en-US" b="0" i="0" dirty="0">
              <a:solidFill>
                <a:srgbClr val="111111"/>
              </a:solidFill>
              <a:effectLst/>
            </a:endParaRPr>
          </a:p>
        </p:txBody>
      </p:sp>
      <p:pic>
        <p:nvPicPr>
          <p:cNvPr id="13314" name="Picture 2" descr="https://cmit220.ronniekupfer.com/wp/wp-content/uploads/2021/05/ExportUsersRunWithPowerSh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7" y="1943099"/>
            <a:ext cx="5686425"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83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a:t>
            </a:r>
            <a:r>
              <a:rPr lang="en-US" sz="5400" b="1" dirty="0" smtClean="0">
                <a:latin typeface="+mn-lt"/>
              </a:rPr>
              <a:t>EXPORTING</a:t>
            </a:r>
            <a:r>
              <a:rPr lang="en-US" sz="5400" b="1" dirty="0" smtClean="0">
                <a:latin typeface="+mn-lt"/>
              </a:rPr>
              <a:t> USERS OUT OF AD</a:t>
            </a:r>
            <a:endParaRPr lang="en-US" sz="5400" b="1" dirty="0">
              <a:latin typeface="+mn-lt"/>
            </a:endParaRPr>
          </a:p>
        </p:txBody>
      </p:sp>
      <p:sp>
        <p:nvSpPr>
          <p:cNvPr id="4" name="Rectangle 3"/>
          <p:cNvSpPr/>
          <p:nvPr/>
        </p:nvSpPr>
        <p:spPr>
          <a:xfrm>
            <a:off x="0" y="1507866"/>
            <a:ext cx="12192000" cy="369332"/>
          </a:xfrm>
          <a:prstGeom prst="rect">
            <a:avLst/>
          </a:prstGeom>
        </p:spPr>
        <p:txBody>
          <a:bodyPr wrap="square">
            <a:spAutoFit/>
          </a:bodyPr>
          <a:lstStyle/>
          <a:p>
            <a:pPr algn="ctr"/>
            <a:r>
              <a:rPr lang="en-US" dirty="0" smtClean="0"/>
              <a:t>The </a:t>
            </a:r>
            <a:r>
              <a:rPr lang="en-US" dirty="0"/>
              <a:t>exported .CSV file looks like the </a:t>
            </a:r>
            <a:r>
              <a:rPr lang="en-US" dirty="0" smtClean="0"/>
              <a:t>following.</a:t>
            </a:r>
            <a:r>
              <a:rPr lang="en-US" dirty="0"/>
              <a:t> </a:t>
            </a:r>
            <a:endParaRPr lang="en-US" b="0" i="0" dirty="0">
              <a:solidFill>
                <a:srgbClr val="111111"/>
              </a:solidFill>
              <a:effectLst/>
            </a:endParaRPr>
          </a:p>
        </p:txBody>
      </p:sp>
      <p:pic>
        <p:nvPicPr>
          <p:cNvPr id="15362" name="Picture 2" descr="https://cmit220.ronniekupfer.com/wp/wp-content/uploads/2021/04/ExportedUsersCS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8944"/>
            <a:ext cx="12181680" cy="363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6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07867"/>
          </a:xfrm>
        </p:spPr>
        <p:txBody>
          <a:bodyPr>
            <a:noAutofit/>
          </a:bodyPr>
          <a:lstStyle/>
          <a:p>
            <a:r>
              <a:rPr lang="en-US" sz="5400" b="1" dirty="0">
                <a:latin typeface="+mn-lt"/>
              </a:rPr>
              <a:t>THE POWERSHELL SCRIPT FOR </a:t>
            </a:r>
            <a:r>
              <a:rPr lang="en-US" sz="5400" b="1" dirty="0" smtClean="0">
                <a:latin typeface="+mn-lt"/>
              </a:rPr>
              <a:t>EXPORTING</a:t>
            </a:r>
            <a:r>
              <a:rPr lang="en-US" sz="5400" b="1" dirty="0" smtClean="0">
                <a:latin typeface="+mn-lt"/>
              </a:rPr>
              <a:t> USERS OUT OF AD</a:t>
            </a:r>
            <a:endParaRPr lang="en-US" sz="5400" b="1" dirty="0">
              <a:latin typeface="+mn-lt"/>
            </a:endParaRPr>
          </a:p>
        </p:txBody>
      </p:sp>
      <p:sp>
        <p:nvSpPr>
          <p:cNvPr id="4" name="Rectangle 3"/>
          <p:cNvSpPr/>
          <p:nvPr/>
        </p:nvSpPr>
        <p:spPr>
          <a:xfrm>
            <a:off x="0" y="1507866"/>
            <a:ext cx="12192000" cy="646331"/>
          </a:xfrm>
          <a:prstGeom prst="rect">
            <a:avLst/>
          </a:prstGeom>
        </p:spPr>
        <p:txBody>
          <a:bodyPr wrap="square">
            <a:spAutoFit/>
          </a:bodyPr>
          <a:lstStyle/>
          <a:p>
            <a:pPr algn="ctr"/>
            <a:r>
              <a:rPr lang="en-US" dirty="0" smtClean="0"/>
              <a:t>Two videos showing the bulk uploading of AD users, assigning a login script to the users, and exporting users out of AD can be watched at the links below.</a:t>
            </a:r>
            <a:endParaRPr lang="en-US" b="0" i="0" dirty="0">
              <a:solidFill>
                <a:srgbClr val="111111"/>
              </a:solidFill>
              <a:effectLst/>
            </a:endParaRPr>
          </a:p>
        </p:txBody>
      </p:sp>
      <p:sp>
        <p:nvSpPr>
          <p:cNvPr id="6" name="Rectangle 5"/>
          <p:cNvSpPr/>
          <p:nvPr/>
        </p:nvSpPr>
        <p:spPr>
          <a:xfrm>
            <a:off x="3638083" y="3244334"/>
            <a:ext cx="4915833" cy="369332"/>
          </a:xfrm>
          <a:prstGeom prst="rect">
            <a:avLst/>
          </a:prstGeom>
        </p:spPr>
        <p:txBody>
          <a:bodyPr wrap="none">
            <a:spAutoFit/>
          </a:bodyPr>
          <a:lstStyle/>
          <a:p>
            <a:r>
              <a:rPr lang="en-US" dirty="0">
                <a:hlinkClick r:id="rId2"/>
              </a:rPr>
              <a:t>https://www.youtube.com/watch?v=_Dw3CtyTcbc</a:t>
            </a:r>
            <a:endParaRPr lang="en-US" dirty="0"/>
          </a:p>
        </p:txBody>
      </p:sp>
      <p:sp>
        <p:nvSpPr>
          <p:cNvPr id="7" name="Rectangle 6"/>
          <p:cNvSpPr/>
          <p:nvPr/>
        </p:nvSpPr>
        <p:spPr>
          <a:xfrm>
            <a:off x="3605670" y="3878318"/>
            <a:ext cx="4980659" cy="369332"/>
          </a:xfrm>
          <a:prstGeom prst="rect">
            <a:avLst/>
          </a:prstGeom>
        </p:spPr>
        <p:txBody>
          <a:bodyPr wrap="none">
            <a:spAutoFit/>
          </a:bodyPr>
          <a:lstStyle/>
          <a:p>
            <a:r>
              <a:rPr lang="en-US" dirty="0">
                <a:hlinkClick r:id="rId3"/>
              </a:rPr>
              <a:t>https://www.youtube.com/watch?v=M3F4l_A0Qac</a:t>
            </a:r>
            <a:endParaRPr lang="en-US" dirty="0"/>
          </a:p>
        </p:txBody>
      </p:sp>
    </p:spTree>
    <p:extLst>
      <p:ext uri="{BB962C8B-B14F-4D97-AF65-F5344CB8AC3E}">
        <p14:creationId xmlns:p14="http://schemas.microsoft.com/office/powerpoint/2010/main" val="3643372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83755"/>
          </a:xfrm>
        </p:spPr>
        <p:txBody>
          <a:bodyPr>
            <a:normAutofit/>
          </a:bodyPr>
          <a:lstStyle/>
          <a:p>
            <a:r>
              <a:rPr lang="en-US" dirty="0" smtClean="0"/>
              <a:t>Sources</a:t>
            </a:r>
          </a:p>
        </p:txBody>
      </p:sp>
      <p:sp>
        <p:nvSpPr>
          <p:cNvPr id="3" name="TextBox 2"/>
          <p:cNvSpPr txBox="1"/>
          <p:nvPr/>
        </p:nvSpPr>
        <p:spPr>
          <a:xfrm>
            <a:off x="0" y="1175657"/>
            <a:ext cx="12192000" cy="3416320"/>
          </a:xfrm>
          <a:prstGeom prst="rect">
            <a:avLst/>
          </a:prstGeom>
          <a:noFill/>
        </p:spPr>
        <p:txBody>
          <a:bodyPr wrap="square" rtlCol="0">
            <a:spAutoFit/>
          </a:bodyPr>
          <a:lstStyle/>
          <a:p>
            <a:pPr algn="ctr"/>
            <a:endParaRPr lang="en-US" dirty="0" smtClean="0">
              <a:hlinkClick r:id="rId2"/>
            </a:endParaRPr>
          </a:p>
          <a:p>
            <a:pPr algn="ctr"/>
            <a:endParaRPr lang="en-US" dirty="0">
              <a:hlinkClick r:id="rId2"/>
            </a:endParaRPr>
          </a:p>
          <a:p>
            <a:pPr algn="ctr"/>
            <a:endParaRPr lang="en-US" dirty="0" smtClean="0">
              <a:hlinkClick r:id="rId2"/>
            </a:endParaRPr>
          </a:p>
          <a:p>
            <a:pPr algn="ctr"/>
            <a:endParaRPr lang="en-US" dirty="0">
              <a:hlinkClick r:id="rId2"/>
            </a:endParaRPr>
          </a:p>
          <a:p>
            <a:pPr algn="ctr"/>
            <a:endParaRPr lang="en-US" dirty="0" smtClean="0">
              <a:hlinkClick r:id="rId2"/>
            </a:endParaRPr>
          </a:p>
          <a:p>
            <a:pPr algn="ctr"/>
            <a:r>
              <a:rPr lang="en-US" dirty="0" smtClean="0">
                <a:hlinkClick r:id="rId2"/>
              </a:rPr>
              <a:t>https://networkproguide.com/powershell-export-active-directory-users-to-csv/</a:t>
            </a:r>
            <a:endParaRPr lang="en-US" dirty="0" smtClean="0"/>
          </a:p>
          <a:p>
            <a:pPr algn="ctr"/>
            <a:endParaRPr lang="en-US" dirty="0"/>
          </a:p>
          <a:p>
            <a:pPr algn="ctr"/>
            <a:r>
              <a:rPr lang="en-US" dirty="0" smtClean="0">
                <a:hlinkClick r:id="rId3"/>
              </a:rPr>
              <a:t>https://activedirectorypro.com/create-bulk-users-active-directory/</a:t>
            </a:r>
            <a:endParaRPr lang="en-US" dirty="0" smtClean="0"/>
          </a:p>
          <a:p>
            <a:pPr algn="ctr"/>
            <a:endParaRPr lang="en-US" dirty="0"/>
          </a:p>
          <a:p>
            <a:pPr algn="ctr"/>
            <a:r>
              <a:rPr lang="en-US" dirty="0" smtClean="0">
                <a:hlinkClick r:id="rId4"/>
              </a:rPr>
              <a:t>https://www.alitajran.com/create-active-directory-users-from-csv-with-powershell/</a:t>
            </a:r>
            <a:endParaRPr lang="en-US" dirty="0" smtClean="0"/>
          </a:p>
          <a:p>
            <a:pPr algn="ctr"/>
            <a:endParaRPr lang="en-US" dirty="0"/>
          </a:p>
          <a:p>
            <a:pPr algn="ctr"/>
            <a:endParaRPr lang="en-US" dirty="0"/>
          </a:p>
        </p:txBody>
      </p:sp>
    </p:spTree>
    <p:extLst>
      <p:ext uri="{BB962C8B-B14F-4D97-AF65-F5344CB8AC3E}">
        <p14:creationId xmlns:p14="http://schemas.microsoft.com/office/powerpoint/2010/main" val="209422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4" name="Rectangle 3"/>
          <p:cNvSpPr/>
          <p:nvPr/>
        </p:nvSpPr>
        <p:spPr>
          <a:xfrm>
            <a:off x="0" y="1158532"/>
            <a:ext cx="12192000" cy="646331"/>
          </a:xfrm>
          <a:prstGeom prst="rect">
            <a:avLst/>
          </a:prstGeom>
        </p:spPr>
        <p:txBody>
          <a:bodyPr wrap="square">
            <a:spAutoFit/>
          </a:bodyPr>
          <a:lstStyle/>
          <a:p>
            <a:r>
              <a:rPr lang="en-US" dirty="0">
                <a:solidFill>
                  <a:srgbClr val="111111"/>
                </a:solidFill>
              </a:rPr>
              <a:t>What is a .CSV file?  Simply a .CSV file is a comma separated values file.  This is a text file in which each line contains all the user data whose parameter values are separated by commas.  A .CSV file looks like this:</a:t>
            </a:r>
            <a:endParaRPr lang="en-US" dirty="0"/>
          </a:p>
        </p:txBody>
      </p:sp>
      <p:pic>
        <p:nvPicPr>
          <p:cNvPr id="1026" name="Picture 2" descr="https://cmit220.ronniekupfer.com/wp/wp-content/uploads/2021/04/CSVFileInNoteP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10" y="1940161"/>
            <a:ext cx="10910379" cy="48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7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3" name="Rectangle 2"/>
          <p:cNvSpPr/>
          <p:nvPr/>
        </p:nvSpPr>
        <p:spPr>
          <a:xfrm>
            <a:off x="0" y="1148787"/>
            <a:ext cx="12192000" cy="1754326"/>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11111"/>
                </a:solidFill>
              </a:rPr>
              <a:t>The first </a:t>
            </a:r>
            <a:r>
              <a:rPr lang="en-US" dirty="0">
                <a:solidFill>
                  <a:srgbClr val="111111"/>
                </a:solidFill>
              </a:rPr>
              <a:t>line of .CSV files may or may not contain a “header row.”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This </a:t>
            </a:r>
            <a:r>
              <a:rPr lang="en-US" dirty="0">
                <a:solidFill>
                  <a:srgbClr val="111111"/>
                </a:solidFill>
              </a:rPr>
              <a:t>is a row that defines what each parameter is if you were to align the data into columns.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For </a:t>
            </a:r>
            <a:r>
              <a:rPr lang="en-US" dirty="0">
                <a:solidFill>
                  <a:srgbClr val="111111"/>
                </a:solidFill>
              </a:rPr>
              <a:t>the process of bulk loading users into active directory, the .CSV file will have a “header row” that will define the parameter values.  </a:t>
            </a:r>
            <a:endParaRPr lang="en-US" dirty="0" smtClean="0">
              <a:solidFill>
                <a:srgbClr val="111111"/>
              </a:solidFill>
            </a:endParaRPr>
          </a:p>
          <a:p>
            <a:pPr marL="742950" lvl="1" indent="-285750">
              <a:buFont typeface="Arial" panose="020B0604020202020204" pitchFamily="34" charset="0"/>
              <a:buChar char="•"/>
            </a:pPr>
            <a:r>
              <a:rPr lang="en-US" dirty="0" smtClean="0">
                <a:solidFill>
                  <a:srgbClr val="111111"/>
                </a:solidFill>
              </a:rPr>
              <a:t>This </a:t>
            </a:r>
            <a:r>
              <a:rPr lang="en-US" dirty="0">
                <a:solidFill>
                  <a:srgbClr val="111111"/>
                </a:solidFill>
              </a:rPr>
              <a:t>is the first row that Excel will display as a .CSV file as interpreted by Excel.  </a:t>
            </a:r>
            <a:endParaRPr lang="en-US" dirty="0" smtClean="0">
              <a:solidFill>
                <a:srgbClr val="111111"/>
              </a:solidFill>
            </a:endParaRPr>
          </a:p>
          <a:p>
            <a:r>
              <a:rPr lang="en-US" dirty="0" smtClean="0">
                <a:solidFill>
                  <a:srgbClr val="111111"/>
                </a:solidFill>
              </a:rPr>
              <a:t>Excel interprets the .CSV file in the previous slide like this:</a:t>
            </a:r>
            <a:endParaRPr lang="en-US" dirty="0"/>
          </a:p>
        </p:txBody>
      </p:sp>
      <p:pic>
        <p:nvPicPr>
          <p:cNvPr id="2050" name="Picture 2" descr="https://cmit220.ronniekupfer.com/wp/wp-content/uploads/2021/05/CSVFileLe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66" y="3388486"/>
            <a:ext cx="11712823" cy="253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98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5" name="Rectangle 4"/>
          <p:cNvSpPr/>
          <p:nvPr/>
        </p:nvSpPr>
        <p:spPr>
          <a:xfrm>
            <a:off x="0" y="1425786"/>
            <a:ext cx="12192000" cy="1754326"/>
          </a:xfrm>
          <a:prstGeom prst="rect">
            <a:avLst/>
          </a:prstGeom>
        </p:spPr>
        <p:txBody>
          <a:bodyPr wrap="square">
            <a:spAutoFit/>
          </a:bodyPr>
          <a:lstStyle/>
          <a:p>
            <a:r>
              <a:rPr lang="en-US" dirty="0" smtClean="0">
                <a:solidFill>
                  <a:srgbClr val="111111"/>
                </a:solidFill>
              </a:rPr>
              <a:t>Note: There </a:t>
            </a:r>
            <a:r>
              <a:rPr lang="en-US" dirty="0">
                <a:solidFill>
                  <a:srgbClr val="111111"/>
                </a:solidFill>
              </a:rPr>
              <a:t>is little difference between the presentation of an Excel spreadsheet of .XLSX format (the XML backed file format of an Excel spreadsheet) and a .CSV file being presented by Excel.  The difference is that there is formatting that can be lost when saving a file as a .CSV file.  The steps </a:t>
            </a:r>
            <a:r>
              <a:rPr lang="en-US" dirty="0" smtClean="0">
                <a:solidFill>
                  <a:srgbClr val="111111"/>
                </a:solidFill>
              </a:rPr>
              <a:t>shown in this project are </a:t>
            </a:r>
            <a:r>
              <a:rPr lang="en-US" dirty="0">
                <a:solidFill>
                  <a:srgbClr val="111111"/>
                </a:solidFill>
              </a:rPr>
              <a:t>the same when working in either an .XLSX file in Excel or a .CSV file in Excel.  </a:t>
            </a:r>
            <a:endParaRPr lang="en-US" dirty="0" smtClean="0">
              <a:solidFill>
                <a:srgbClr val="111111"/>
              </a:solidFill>
            </a:endParaRPr>
          </a:p>
          <a:p>
            <a:endParaRPr lang="en-US" dirty="0">
              <a:solidFill>
                <a:srgbClr val="111111"/>
              </a:solidFill>
            </a:endParaRPr>
          </a:p>
          <a:p>
            <a:r>
              <a:rPr lang="en-US" dirty="0" smtClean="0">
                <a:solidFill>
                  <a:srgbClr val="111111"/>
                </a:solidFill>
              </a:rPr>
              <a:t>In this project, the source file is converted from this:</a:t>
            </a:r>
            <a:endParaRPr lang="en-US" dirty="0"/>
          </a:p>
        </p:txBody>
      </p:sp>
      <p:pic>
        <p:nvPicPr>
          <p:cNvPr id="3074" name="Picture 2" descr="https://cmit220.ronniekupfer.com/wp/wp-content/uploads/2021/04/RawCSV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7" y="3302508"/>
            <a:ext cx="1029652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0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5" name="Rectangle 4"/>
          <p:cNvSpPr/>
          <p:nvPr/>
        </p:nvSpPr>
        <p:spPr>
          <a:xfrm>
            <a:off x="0" y="1108794"/>
            <a:ext cx="12192000" cy="369332"/>
          </a:xfrm>
          <a:prstGeom prst="rect">
            <a:avLst/>
          </a:prstGeom>
        </p:spPr>
        <p:txBody>
          <a:bodyPr wrap="square">
            <a:spAutoFit/>
          </a:bodyPr>
          <a:lstStyle/>
          <a:p>
            <a:r>
              <a:rPr lang="en-US" dirty="0" smtClean="0">
                <a:solidFill>
                  <a:srgbClr val="111111"/>
                </a:solidFill>
              </a:rPr>
              <a:t>To a .CSV file that looks like this:</a:t>
            </a:r>
            <a:endParaRPr lang="en-US" dirty="0"/>
          </a:p>
        </p:txBody>
      </p:sp>
      <p:pic>
        <p:nvPicPr>
          <p:cNvPr id="4098" name="Picture 2" descr="https://cmit220.ronniekupfer.com/wp/wp-content/uploads/2021/05/CSVFileLe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8125"/>
            <a:ext cx="12192000" cy="26406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mit220.ronniekupfer.com/wp/wp-content/uploads/2021/04/CSVFile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819" y="4295774"/>
            <a:ext cx="8391525"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06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sp>
        <p:nvSpPr>
          <p:cNvPr id="5" name="Rectangle 4"/>
          <p:cNvSpPr/>
          <p:nvPr/>
        </p:nvSpPr>
        <p:spPr>
          <a:xfrm>
            <a:off x="0" y="1108794"/>
            <a:ext cx="12192000" cy="2308324"/>
          </a:xfrm>
          <a:prstGeom prst="rect">
            <a:avLst/>
          </a:prstGeom>
        </p:spPr>
        <p:txBody>
          <a:bodyPr wrap="square">
            <a:spAutoFit/>
          </a:bodyPr>
          <a:lstStyle/>
          <a:p>
            <a:pPr marL="285750" indent="-285750">
              <a:buFont typeface="Arial" panose="020B0604020202020204" pitchFamily="34" charset="0"/>
              <a:buChar char="•"/>
            </a:pPr>
            <a:r>
              <a:rPr lang="en-US" dirty="0" smtClean="0"/>
              <a:t>Organize </a:t>
            </a:r>
            <a:r>
              <a:rPr lang="en-US" dirty="0"/>
              <a:t>the columns and setting the header names as </a:t>
            </a:r>
            <a:r>
              <a:rPr lang="en-US" dirty="0" smtClean="0"/>
              <a:t>shown in the previous slide.</a:t>
            </a:r>
          </a:p>
          <a:p>
            <a:pPr marL="285750" indent="-285750">
              <a:buFont typeface="Arial" panose="020B0604020202020204" pitchFamily="34" charset="0"/>
              <a:buChar char="•"/>
            </a:pPr>
            <a:r>
              <a:rPr lang="en-US" dirty="0" smtClean="0"/>
              <a:t>Format </a:t>
            </a:r>
            <a:r>
              <a:rPr lang="en-US" dirty="0"/>
              <a:t>of the </a:t>
            </a:r>
            <a:r>
              <a:rPr lang="en-US" dirty="0" err="1"/>
              <a:t>ZipCode</a:t>
            </a:r>
            <a:r>
              <a:rPr lang="en-US" dirty="0"/>
              <a:t> column </a:t>
            </a:r>
            <a:r>
              <a:rPr lang="en-US" dirty="0" smtClean="0"/>
              <a:t>to </a:t>
            </a:r>
            <a:r>
              <a:rPr lang="en-US" dirty="0"/>
              <a:t>show the leading zero(s).  </a:t>
            </a:r>
            <a:endParaRPr lang="en-US" dirty="0" smtClean="0"/>
          </a:p>
          <a:p>
            <a:pPr marL="742950" lvl="1" indent="-285750">
              <a:buFont typeface="Arial" panose="020B0604020202020204" pitchFamily="34" charset="0"/>
              <a:buChar char="•"/>
            </a:pPr>
            <a:r>
              <a:rPr lang="en-US" dirty="0" smtClean="0"/>
              <a:t>Highlight </a:t>
            </a:r>
            <a:r>
              <a:rPr lang="en-US" dirty="0"/>
              <a:t>the column with the </a:t>
            </a:r>
            <a:r>
              <a:rPr lang="en-US" dirty="0" err="1"/>
              <a:t>zipcode</a:t>
            </a:r>
            <a:r>
              <a:rPr lang="en-US" dirty="0"/>
              <a:t> </a:t>
            </a:r>
            <a:r>
              <a:rPr lang="en-US" dirty="0" smtClean="0"/>
              <a:t>data.</a:t>
            </a:r>
          </a:p>
          <a:p>
            <a:pPr marL="742950" lvl="1" indent="-285750">
              <a:buFont typeface="Arial" panose="020B0604020202020204" pitchFamily="34" charset="0"/>
              <a:buChar char="•"/>
            </a:pPr>
            <a:r>
              <a:rPr lang="en-US" dirty="0" smtClean="0"/>
              <a:t>Click </a:t>
            </a:r>
            <a:r>
              <a:rPr lang="en-US" dirty="0"/>
              <a:t>on the dialog launcher next to the number format ribbon </a:t>
            </a:r>
            <a:r>
              <a:rPr lang="en-US" dirty="0" smtClean="0"/>
              <a:t>group.</a:t>
            </a:r>
          </a:p>
          <a:p>
            <a:pPr marL="742950" lvl="1" indent="-285750">
              <a:buFont typeface="Arial" panose="020B0604020202020204" pitchFamily="34" charset="0"/>
              <a:buChar char="•"/>
            </a:pPr>
            <a:r>
              <a:rPr lang="en-US" dirty="0" smtClean="0"/>
              <a:t>Click </a:t>
            </a:r>
            <a:r>
              <a:rPr lang="en-US" dirty="0"/>
              <a:t>on the Number tab of the Format Cells </a:t>
            </a:r>
            <a:r>
              <a:rPr lang="en-US" dirty="0" smtClean="0"/>
              <a:t>box.</a:t>
            </a:r>
          </a:p>
          <a:p>
            <a:pPr marL="742950" lvl="1" indent="-285750">
              <a:buFont typeface="Arial" panose="020B0604020202020204" pitchFamily="34" charset="0"/>
              <a:buChar char="•"/>
            </a:pPr>
            <a:r>
              <a:rPr lang="en-US" dirty="0" smtClean="0"/>
              <a:t>Select </a:t>
            </a:r>
            <a:r>
              <a:rPr lang="en-US" dirty="0"/>
              <a:t>Custom in the Category </a:t>
            </a:r>
            <a:r>
              <a:rPr lang="en-US" dirty="0" smtClean="0"/>
              <a:t>box.</a:t>
            </a:r>
          </a:p>
          <a:p>
            <a:pPr marL="742950" lvl="1" indent="-285750">
              <a:buFont typeface="Arial" panose="020B0604020202020204" pitchFamily="34" charset="0"/>
              <a:buChar char="•"/>
            </a:pPr>
            <a:r>
              <a:rPr lang="en-US" dirty="0" smtClean="0"/>
              <a:t>Type </a:t>
            </a:r>
            <a:r>
              <a:rPr lang="en-US" dirty="0"/>
              <a:t>five zeroes in the Type: field. </a:t>
            </a:r>
            <a:endParaRPr lang="en-US" dirty="0" smtClean="0"/>
          </a:p>
          <a:p>
            <a:pPr marL="742950" lvl="1" indent="-285750">
              <a:buFont typeface="Arial" panose="020B0604020202020204" pitchFamily="34" charset="0"/>
              <a:buChar char="•"/>
            </a:pPr>
            <a:endParaRPr lang="en-US" dirty="0"/>
          </a:p>
        </p:txBody>
      </p:sp>
      <p:sp>
        <p:nvSpPr>
          <p:cNvPr id="3" name="Rectangle 2"/>
          <p:cNvSpPr/>
          <p:nvPr/>
        </p:nvSpPr>
        <p:spPr>
          <a:xfrm>
            <a:off x="0" y="3246430"/>
            <a:ext cx="12192000" cy="1200329"/>
          </a:xfrm>
          <a:prstGeom prst="rect">
            <a:avLst/>
          </a:prstGeom>
        </p:spPr>
        <p:txBody>
          <a:bodyPr wrap="square">
            <a:spAutoFit/>
          </a:bodyPr>
          <a:lstStyle/>
          <a:p>
            <a:r>
              <a:rPr lang="en-US" dirty="0" smtClean="0"/>
              <a:t>A </a:t>
            </a:r>
            <a:r>
              <a:rPr lang="en-US" dirty="0"/>
              <a:t>tip for selecting all the data down a column starting with the cell you’ve </a:t>
            </a:r>
            <a:r>
              <a:rPr lang="en-US" dirty="0" smtClean="0"/>
              <a:t>highlighted - </a:t>
            </a:r>
            <a:r>
              <a:rPr lang="en-US" dirty="0"/>
              <a:t>After selecting your starting cell, press CTRL + SHIFT + DOWN ARROW</a:t>
            </a:r>
            <a:r>
              <a:rPr lang="en-US" dirty="0" smtClean="0"/>
              <a:t>.</a:t>
            </a:r>
          </a:p>
          <a:p>
            <a:endParaRPr lang="en-US" dirty="0"/>
          </a:p>
          <a:p>
            <a:r>
              <a:rPr lang="en-US" dirty="0" smtClean="0"/>
              <a:t>The following slide shows this process.</a:t>
            </a:r>
            <a:r>
              <a:rPr lang="en-US" dirty="0"/>
              <a:t> </a:t>
            </a:r>
          </a:p>
        </p:txBody>
      </p:sp>
    </p:spTree>
    <p:extLst>
      <p:ext uri="{BB962C8B-B14F-4D97-AF65-F5344CB8AC3E}">
        <p14:creationId xmlns:p14="http://schemas.microsoft.com/office/powerpoint/2010/main" val="456370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87552"/>
          </a:xfrm>
        </p:spPr>
        <p:txBody>
          <a:bodyPr>
            <a:noAutofit/>
          </a:bodyPr>
          <a:lstStyle/>
          <a:p>
            <a:r>
              <a:rPr lang="en-US" sz="5400" b="1" dirty="0">
                <a:latin typeface="+mn-lt"/>
              </a:rPr>
              <a:t>HOW TO MAKE A .CSV FILE OF AD USERS</a:t>
            </a:r>
          </a:p>
        </p:txBody>
      </p:sp>
      <p:pic>
        <p:nvPicPr>
          <p:cNvPr id="5122" name="Picture 2" descr="https://cmit220.ronniekupfer.com/wp/wp-content/uploads/2021/05/LeadingZer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974443"/>
            <a:ext cx="11972544" cy="58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60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1199</Words>
  <Application>Microsoft Office PowerPoint</Application>
  <PresentationFormat>Widescreen</PresentationFormat>
  <Paragraphs>180</Paragraphs>
  <Slides>38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Calibri Light</vt:lpstr>
      <vt:lpstr>Office Theme</vt:lpstr>
      <vt:lpstr>Package</vt:lpstr>
      <vt:lpstr>Bulk Adding 20+ Users From A .CSV File</vt:lpstr>
      <vt:lpstr>INTRODUCTION</vt:lpstr>
      <vt:lpstr>PROJECT OUTLINE</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HOW TO MAKE A .CSV FILE OF AD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BULK LOADING USERS</vt:lpstr>
      <vt:lpstr>THE POWERSHELL SCRIPT FOR EXPORTING USERS OUT OF AD</vt:lpstr>
      <vt:lpstr>THE POWERSHELL SCRIPT FOR EXPORTING USERS OUT OF AD</vt:lpstr>
      <vt:lpstr>THE POWERSHELL SCRIPT FOR EXPORTING USERS OUT OF AD</vt:lpstr>
      <vt:lpstr>THE POWERSHELL SCRIPT FOR EXPORTING USERS OUT OF AD</vt:lpstr>
      <vt:lpstr>THE POWERSHELL SCRIPT FOR EXPORTING USERS OUT OF AD</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Bulk Adding 20+ Users From A .CSV File</dc:title>
  <dc:creator>Ronnie Kupfer</dc:creator>
  <cp:lastModifiedBy>Ronnie Kupfer</cp:lastModifiedBy>
  <cp:revision>60</cp:revision>
  <dcterms:created xsi:type="dcterms:W3CDTF">2021-04-05T02:51:52Z</dcterms:created>
  <dcterms:modified xsi:type="dcterms:W3CDTF">2021-05-03T23:36:23Z</dcterms:modified>
</cp:coreProperties>
</file>